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256" r:id="rId2"/>
    <p:sldId id="257" r:id="rId3"/>
    <p:sldId id="258" r:id="rId4"/>
    <p:sldId id="270" r:id="rId5"/>
    <p:sldId id="271" r:id="rId6"/>
    <p:sldId id="272" r:id="rId7"/>
    <p:sldId id="268" r:id="rId8"/>
    <p:sldId id="269" r:id="rId9"/>
    <p:sldId id="259" r:id="rId10"/>
    <p:sldId id="260" r:id="rId11"/>
    <p:sldId id="262" r:id="rId12"/>
    <p:sldId id="333" r:id="rId13"/>
    <p:sldId id="261" r:id="rId14"/>
    <p:sldId id="263" r:id="rId15"/>
    <p:sldId id="278" r:id="rId16"/>
    <p:sldId id="264" r:id="rId17"/>
    <p:sldId id="302" r:id="rId18"/>
    <p:sldId id="280" r:id="rId19"/>
    <p:sldId id="301" r:id="rId20"/>
    <p:sldId id="281" r:id="rId21"/>
    <p:sldId id="282" r:id="rId22"/>
    <p:sldId id="283" r:id="rId23"/>
    <p:sldId id="284" r:id="rId24"/>
    <p:sldId id="266" r:id="rId25"/>
    <p:sldId id="265" r:id="rId26"/>
    <p:sldId id="267" r:id="rId27"/>
    <p:sldId id="273" r:id="rId28"/>
    <p:sldId id="303" r:id="rId29"/>
    <p:sldId id="304" r:id="rId30"/>
    <p:sldId id="307" r:id="rId31"/>
    <p:sldId id="308" r:id="rId32"/>
    <p:sldId id="305" r:id="rId33"/>
    <p:sldId id="306" r:id="rId34"/>
    <p:sldId id="309" r:id="rId35"/>
    <p:sldId id="310" r:id="rId36"/>
    <p:sldId id="311" r:id="rId37"/>
    <p:sldId id="312" r:id="rId38"/>
    <p:sldId id="313" r:id="rId39"/>
    <p:sldId id="331" r:id="rId40"/>
    <p:sldId id="314" r:id="rId41"/>
    <p:sldId id="315" r:id="rId42"/>
    <p:sldId id="316" r:id="rId43"/>
    <p:sldId id="317" r:id="rId44"/>
    <p:sldId id="318" r:id="rId45"/>
    <p:sldId id="319" r:id="rId46"/>
    <p:sldId id="320" r:id="rId47"/>
    <p:sldId id="324" r:id="rId48"/>
    <p:sldId id="321" r:id="rId49"/>
    <p:sldId id="322" r:id="rId50"/>
    <p:sldId id="323" r:id="rId51"/>
    <p:sldId id="325" r:id="rId52"/>
    <p:sldId id="326" r:id="rId53"/>
    <p:sldId id="328" r:id="rId54"/>
    <p:sldId id="327" r:id="rId55"/>
    <p:sldId id="329" r:id="rId56"/>
    <p:sldId id="274" r:id="rId57"/>
    <p:sldId id="334" r:id="rId58"/>
    <p:sldId id="300" r:id="rId59"/>
    <p:sldId id="335" r:id="rId60"/>
    <p:sldId id="339" r:id="rId61"/>
    <p:sldId id="338" r:id="rId62"/>
    <p:sldId id="330" r:id="rId63"/>
    <p:sldId id="337"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520" autoAdjust="0"/>
  </p:normalViewPr>
  <p:slideViewPr>
    <p:cSldViewPr>
      <p:cViewPr varScale="1">
        <p:scale>
          <a:sx n="70" d="100"/>
          <a:sy n="70" d="100"/>
        </p:scale>
        <p:origin x="-137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51ACE7-EB7C-448C-BFE4-BA14F464A1F0}" type="datetimeFigureOut">
              <a:rPr lang="en-US" smtClean="0"/>
              <a:pPr/>
              <a:t>4/10/2021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957847-154E-4CAE-A593-A63D4239B324}"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957847-154E-4CAE-A593-A63D4239B324}"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957847-154E-4CAE-A593-A63D4239B324}" type="slidenum">
              <a:rPr lang="en-US" smtClean="0"/>
              <a:pPr/>
              <a:t>55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4/10/2021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ideo" Target="file:///D:\Cardiology\Academics\Presentation\Embryology\pictures\Outflow_tract_001.mp4"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Cardiovascular Embryology-II</a:t>
            </a:r>
            <a:endParaRPr lang="en-US" dirty="0"/>
          </a:p>
        </p:txBody>
      </p:sp>
      <p:sp>
        <p:nvSpPr>
          <p:cNvPr id="3" name="Subtitle 2"/>
          <p:cNvSpPr>
            <a:spLocks noGrp="1"/>
          </p:cNvSpPr>
          <p:nvPr>
            <p:ph type="subTitle" idx="1"/>
          </p:nvPr>
        </p:nvSpPr>
        <p:spPr/>
        <p:txBody>
          <a:bodyPr/>
          <a:lstStyle/>
          <a:p>
            <a:r>
              <a:rPr lang="en-US" dirty="0" smtClean="0"/>
              <a:t>Dr. Suhas Alur S</a:t>
            </a:r>
          </a:p>
          <a:p>
            <a:r>
              <a:rPr lang="en-US" dirty="0" smtClean="0"/>
              <a:t>SR Cardiology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Atrioventricular canal development </a:t>
            </a:r>
            <a:endParaRPr lang="en-US" dirty="0"/>
          </a:p>
        </p:txBody>
      </p:sp>
      <p:sp>
        <p:nvSpPr>
          <p:cNvPr id="3" name="Content Placeholder 2"/>
          <p:cNvSpPr>
            <a:spLocks noGrp="1"/>
          </p:cNvSpPr>
          <p:nvPr>
            <p:ph idx="1"/>
          </p:nvPr>
        </p:nvSpPr>
        <p:spPr>
          <a:xfrm>
            <a:off x="533400" y="1524000"/>
            <a:ext cx="8382000" cy="4906963"/>
          </a:xfrm>
        </p:spPr>
        <p:txBody>
          <a:bodyPr>
            <a:noAutofit/>
          </a:bodyPr>
          <a:lstStyle/>
          <a:p>
            <a:r>
              <a:rPr lang="en-US" sz="2200" dirty="0" smtClean="0"/>
              <a:t>Atrioventricular valves develop during the fifth to eight week of gestation </a:t>
            </a:r>
          </a:p>
          <a:p>
            <a:r>
              <a:rPr lang="en-US" sz="2200" dirty="0" smtClean="0"/>
              <a:t>Initially endocardial cushion tissue bulges  at the atrioventricular junction. </a:t>
            </a:r>
          </a:p>
          <a:p>
            <a:endParaRPr lang="en-US" sz="2200" dirty="0" smtClean="0"/>
          </a:p>
          <a:p>
            <a:r>
              <a:rPr lang="en-US" sz="2200" dirty="0" smtClean="0"/>
              <a:t>These bulges although have appearance of valve and may play an important role in formation of AV valves, endocardial cushion tissues are not precursors of MV and TV</a:t>
            </a:r>
          </a:p>
          <a:p>
            <a:endParaRPr lang="en-US" sz="2200" dirty="0" smtClean="0"/>
          </a:p>
          <a:p>
            <a:r>
              <a:rPr lang="en-US" sz="2200" dirty="0" smtClean="0"/>
              <a:t>The formation of AV valve start  when atria and inlet portion of ventricle enlarge; the atrioventricular junction lags behind, such a process leads to flap formation.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Formation of Atrioventricular canal </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228600" y="2438400"/>
            <a:ext cx="8781071"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Formation of AV valves</a:t>
            </a:r>
            <a:endParaRPr lang="en-US" dirty="0"/>
          </a:p>
        </p:txBody>
      </p:sp>
      <p:sp>
        <p:nvSpPr>
          <p:cNvPr id="3" name="Content Placeholder 2"/>
          <p:cNvSpPr>
            <a:spLocks noGrp="1"/>
          </p:cNvSpPr>
          <p:nvPr>
            <p:ph idx="1"/>
          </p:nvPr>
        </p:nvSpPr>
        <p:spPr/>
        <p:txBody>
          <a:bodyPr>
            <a:normAutofit/>
          </a:bodyPr>
          <a:lstStyle/>
          <a:p>
            <a:r>
              <a:rPr lang="en-US" sz="2400" dirty="0" smtClean="0"/>
              <a:t>The endocardial cushion tissue is located at the tip of this flap, formed of atrial tissue, inner ventricular tissue middle layer of invaginated sulcus tissue.</a:t>
            </a:r>
          </a:p>
          <a:p>
            <a:endParaRPr lang="en-US" sz="2400" dirty="0" smtClean="0"/>
          </a:p>
          <a:p>
            <a:r>
              <a:rPr lang="en-US" sz="2400" dirty="0" smtClean="0"/>
              <a:t>The inner sulcus </a:t>
            </a:r>
            <a:r>
              <a:rPr lang="en-US" sz="2400" dirty="0" smtClean="0"/>
              <a:t>tissue </a:t>
            </a:r>
            <a:r>
              <a:rPr lang="en-US" sz="2400" dirty="0" smtClean="0"/>
              <a:t>will eventually come in contact with cushion tissue at the tip of valve leaflets, thus interrupting  the muscular continuity between the atria and ventricles</a:t>
            </a:r>
            <a:endParaRPr lang="en-U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Atrioventricular canal development </a:t>
            </a:r>
            <a:endParaRPr lang="en-US" dirty="0"/>
          </a:p>
        </p:txBody>
      </p:sp>
      <p:sp>
        <p:nvSpPr>
          <p:cNvPr id="3" name="Content Placeholder 2"/>
          <p:cNvSpPr>
            <a:spLocks noGrp="1"/>
          </p:cNvSpPr>
          <p:nvPr>
            <p:ph idx="1"/>
          </p:nvPr>
        </p:nvSpPr>
        <p:spPr>
          <a:xfrm>
            <a:off x="457200" y="1600201"/>
            <a:ext cx="8229600" cy="838200"/>
          </a:xfrm>
        </p:spPr>
        <p:txBody>
          <a:bodyPr/>
          <a:lstStyle/>
          <a:p>
            <a:r>
              <a:rPr lang="en-US" dirty="0" smtClean="0"/>
              <a:t>Formation of atrioventricular valves</a:t>
            </a:r>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1219200" y="2590800"/>
            <a:ext cx="6509523"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Formation of AV valves and PM</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457200" y="2048449"/>
            <a:ext cx="8229600" cy="36294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correlates</a:t>
            </a:r>
            <a:endParaRPr lang="en-US" dirty="0"/>
          </a:p>
        </p:txBody>
      </p:sp>
      <p:sp>
        <p:nvSpPr>
          <p:cNvPr id="3" name="Content Placeholder 2"/>
          <p:cNvSpPr>
            <a:spLocks noGrp="1"/>
          </p:cNvSpPr>
          <p:nvPr>
            <p:ph idx="1"/>
          </p:nvPr>
        </p:nvSpPr>
        <p:spPr/>
        <p:txBody>
          <a:bodyPr>
            <a:normAutofit/>
          </a:bodyPr>
          <a:lstStyle/>
          <a:p>
            <a:r>
              <a:rPr lang="en-US" sz="2400" dirty="0" smtClean="0"/>
              <a:t>An arrest in the erosion of the AV valve apparatus – </a:t>
            </a:r>
            <a:r>
              <a:rPr lang="en-US" sz="2400" b="1" dirty="0" smtClean="0"/>
              <a:t>Mitral/ tricuspid atresia</a:t>
            </a:r>
          </a:p>
          <a:p>
            <a:endParaRPr lang="en-US" sz="2400" dirty="0" smtClean="0"/>
          </a:p>
          <a:p>
            <a:r>
              <a:rPr lang="en-US" sz="2400" dirty="0" smtClean="0"/>
              <a:t>Partial erosion: </a:t>
            </a:r>
            <a:r>
              <a:rPr lang="en-US" sz="2400" b="1" dirty="0" smtClean="0"/>
              <a:t>Foreshortened</a:t>
            </a:r>
            <a:r>
              <a:rPr lang="en-US" sz="2400" dirty="0" smtClean="0"/>
              <a:t>, </a:t>
            </a:r>
            <a:r>
              <a:rPr lang="en-US" sz="2400" b="1" dirty="0" smtClean="0"/>
              <a:t>tethered chordae</a:t>
            </a:r>
            <a:r>
              <a:rPr lang="en-US" sz="2400" dirty="0" smtClean="0"/>
              <a:t>/ </a:t>
            </a:r>
            <a:r>
              <a:rPr lang="en-US" sz="2400" b="1" dirty="0" smtClean="0"/>
              <a:t>single or bifid papillary muscles </a:t>
            </a:r>
          </a:p>
          <a:p>
            <a:endParaRPr lang="en-US" sz="2400" dirty="0" smtClean="0"/>
          </a:p>
          <a:p>
            <a:r>
              <a:rPr lang="en-US" sz="2400" dirty="0" smtClean="0"/>
              <a:t>Spectrum of </a:t>
            </a:r>
            <a:r>
              <a:rPr lang="en-US" sz="2400" b="1" dirty="0" smtClean="0"/>
              <a:t>mitral or tricuspid stenosis</a:t>
            </a:r>
          </a:p>
          <a:p>
            <a:endParaRPr lang="en-US" sz="2400" dirty="0" smtClean="0"/>
          </a:p>
          <a:p>
            <a:r>
              <a:rPr lang="en-US" sz="2400" dirty="0" smtClean="0"/>
              <a:t>Faulty myocardial erosion : </a:t>
            </a:r>
            <a:r>
              <a:rPr lang="en-US" sz="2400" b="1" dirty="0" smtClean="0"/>
              <a:t>LV non compaction </a:t>
            </a:r>
            <a:endParaRPr lang="en-US" sz="24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Conotruncal development and anomalies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Various definitions and terminologies  have been proposed over time  leading to confusion </a:t>
            </a:r>
          </a:p>
          <a:p>
            <a:endParaRPr lang="en-US" dirty="0" smtClean="0"/>
          </a:p>
          <a:p>
            <a:r>
              <a:rPr lang="en-US" dirty="0" smtClean="0"/>
              <a:t>The Conus- also known as Infundibulum (Keith 1909)                                                                                   </a:t>
            </a:r>
          </a:p>
          <a:p>
            <a:endParaRPr lang="en-US" dirty="0" smtClean="0"/>
          </a:p>
          <a:p>
            <a:r>
              <a:rPr lang="en-US" dirty="0" smtClean="0"/>
              <a:t>The Conotruncus comprises collectively two myocardial sub segments, (- D A Goor 1972)                                            </a:t>
            </a:r>
          </a:p>
          <a:p>
            <a:pPr lvl="1"/>
            <a:endParaRPr lang="en-US" dirty="0" smtClean="0"/>
          </a:p>
          <a:p>
            <a:pPr lvl="1"/>
            <a:r>
              <a:rPr lang="en-US" sz="3100" dirty="0" smtClean="0"/>
              <a:t>BULBUS CORDIS </a:t>
            </a:r>
            <a:r>
              <a:rPr lang="en-US" dirty="0" smtClean="0"/>
              <a:t>–refers to the ventricular outflow tract </a:t>
            </a:r>
          </a:p>
          <a:p>
            <a:pPr lvl="1"/>
            <a:endParaRPr lang="en-US" dirty="0" smtClean="0"/>
          </a:p>
          <a:p>
            <a:pPr lvl="1"/>
            <a:r>
              <a:rPr lang="en-US" sz="3100" dirty="0" smtClean="0"/>
              <a:t>TRUNCUS ARTERIOSUS- </a:t>
            </a:r>
            <a:r>
              <a:rPr lang="en-US" dirty="0" smtClean="0"/>
              <a:t>embryologic precursor of great arteries.                                                                                                </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Termininology</a:t>
            </a:r>
            <a:endParaRPr lang="en-US" dirty="0"/>
          </a:p>
        </p:txBody>
      </p:sp>
      <p:sp>
        <p:nvSpPr>
          <p:cNvPr id="4" name="Rectangle 3"/>
          <p:cNvSpPr/>
          <p:nvPr/>
        </p:nvSpPr>
        <p:spPr>
          <a:xfrm>
            <a:off x="457200" y="1859340"/>
            <a:ext cx="8305800" cy="3785652"/>
          </a:xfrm>
          <a:prstGeom prst="rect">
            <a:avLst/>
          </a:prstGeom>
        </p:spPr>
        <p:txBody>
          <a:bodyPr wrap="square">
            <a:spAutoFit/>
          </a:bodyPr>
          <a:lstStyle/>
          <a:p>
            <a:pPr>
              <a:buFont typeface="Arial" pitchFamily="34" charset="0"/>
              <a:buChar char="•"/>
            </a:pPr>
            <a:r>
              <a:rPr lang="en-US" sz="2400" dirty="0" smtClean="0"/>
              <a:t>Bulbus cordis- also known as the conotruncus lies ventral to primitive ventricle.</a:t>
            </a:r>
          </a:p>
          <a:p>
            <a:pPr>
              <a:buFont typeface="Arial" pitchFamily="34" charset="0"/>
              <a:buChar char="•"/>
            </a:pPr>
            <a:endParaRPr lang="en-US" sz="2400" dirty="0" smtClean="0"/>
          </a:p>
          <a:p>
            <a:pPr>
              <a:buFont typeface="Arial" pitchFamily="34" charset="0"/>
              <a:buChar char="•"/>
            </a:pPr>
            <a:r>
              <a:rPr lang="en-US" sz="2400" dirty="0" smtClean="0"/>
              <a:t>Together with primitive ventricle it forms the ventricle of the formed heart. </a:t>
            </a:r>
          </a:p>
          <a:p>
            <a:pPr>
              <a:buFont typeface="Arial" pitchFamily="34" charset="0"/>
              <a:buChar char="•"/>
            </a:pPr>
            <a:endParaRPr lang="en-US" sz="2400" dirty="0" smtClean="0"/>
          </a:p>
          <a:p>
            <a:pPr>
              <a:buFont typeface="Arial" pitchFamily="34" charset="0"/>
              <a:buChar char="•"/>
            </a:pPr>
            <a:r>
              <a:rPr lang="en-US" sz="2400" dirty="0" smtClean="0"/>
              <a:t>The developing two main truncal cushions and the underlying two conal cushions are perfectly aligned and no line of demarcation between the two is identifiable in mammals</a:t>
            </a:r>
          </a:p>
          <a:p>
            <a:r>
              <a:rPr lang="en-US" sz="2400" dirty="0" smtClean="0"/>
              <a:t>                         (Van Mierop and Patterson, 1980)</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Terminologies</a:t>
            </a:r>
            <a:endParaRPr lang="en-US" dirty="0"/>
          </a:p>
        </p:txBody>
      </p:sp>
      <p:pic>
        <p:nvPicPr>
          <p:cNvPr id="4" name="Picture 2" descr="E:\julian cardio\conotruncal development\Capture 10.PNG"/>
          <p:cNvPicPr>
            <a:picLocks noGrp="1" noChangeAspect="1" noChangeArrowheads="1"/>
          </p:cNvPicPr>
          <p:nvPr>
            <p:ph idx="1"/>
          </p:nvPr>
        </p:nvPicPr>
        <p:blipFill>
          <a:blip r:embed="rId2" cstate="print"/>
          <a:srcRect/>
          <a:stretch>
            <a:fillRect/>
          </a:stretch>
        </p:blipFill>
        <p:spPr bwMode="auto">
          <a:xfrm>
            <a:off x="1431072" y="1546274"/>
            <a:ext cx="6753345" cy="51054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 </a:t>
            </a:r>
            <a:endParaRPr lang="en-US" dirty="0"/>
          </a:p>
        </p:txBody>
      </p:sp>
      <p:sp>
        <p:nvSpPr>
          <p:cNvPr id="3" name="Content Placeholder 2"/>
          <p:cNvSpPr>
            <a:spLocks noGrp="1"/>
          </p:cNvSpPr>
          <p:nvPr>
            <p:ph idx="1"/>
          </p:nvPr>
        </p:nvSpPr>
        <p:spPr/>
        <p:txBody>
          <a:bodyPr/>
          <a:lstStyle/>
          <a:p>
            <a:r>
              <a:rPr lang="en-IN" sz="2400" dirty="0" smtClean="0"/>
              <a:t>The truncus arteriosus, the most distal portion of the developing cardiac outflow tract, bordering on the overlying aortic sac, is the short segment that, once septated, allows the division of the common outflow orifice into two separate arterial valves orifice. </a:t>
            </a:r>
            <a:r>
              <a:rPr lang="en-US" sz="2400" dirty="0" smtClean="0"/>
              <a:t>-Restivo et al (2006)</a:t>
            </a:r>
            <a:endParaRPr lang="en-IN" sz="2400" dirty="0" smtClean="0"/>
          </a:p>
          <a:p>
            <a:pPr>
              <a:buNone/>
            </a:pPr>
            <a:r>
              <a:rPr lang="en-US" sz="2400" dirty="0" smtClean="0"/>
              <a:t>                                       </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 of key points</a:t>
            </a:r>
            <a:endParaRPr lang="en-US" dirty="0"/>
          </a:p>
        </p:txBody>
      </p:sp>
      <p:pic>
        <p:nvPicPr>
          <p:cNvPr id="4" name="Content Placeholder 3" descr="1.PNG"/>
          <p:cNvPicPr>
            <a:picLocks noGrp="1" noChangeAspect="1"/>
          </p:cNvPicPr>
          <p:nvPr>
            <p:ph idx="1"/>
          </p:nvPr>
        </p:nvPicPr>
        <p:blipFill>
          <a:blip r:embed="rId2" cstate="print"/>
          <a:stretch>
            <a:fillRect/>
          </a:stretch>
        </p:blipFill>
        <p:spPr>
          <a:xfrm>
            <a:off x="1143000" y="1447800"/>
            <a:ext cx="6707368" cy="4724400"/>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Restivo et al (2006)</a:t>
            </a:r>
            <a:endParaRPr lang="en-US" dirty="0"/>
          </a:p>
        </p:txBody>
      </p:sp>
      <p:pic>
        <p:nvPicPr>
          <p:cNvPr id="4" name="Content Placeholder 3"/>
          <p:cNvPicPr>
            <a:picLocks noGrp="1" noChangeAspect="1" noChangeArrowheads="1"/>
          </p:cNvPicPr>
          <p:nvPr>
            <p:ph idx="1"/>
          </p:nvPr>
        </p:nvPicPr>
        <p:blipFill>
          <a:blip r:embed="rId2" cstate="print"/>
          <a:srcRect/>
          <a:stretch>
            <a:fillRect/>
          </a:stretch>
        </p:blipFill>
        <p:spPr bwMode="auto">
          <a:xfrm>
            <a:off x="1600200" y="1628776"/>
            <a:ext cx="6248400" cy="48993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a:t>
            </a:r>
            <a:endParaRPr lang="en-US" dirty="0"/>
          </a:p>
        </p:txBody>
      </p:sp>
      <p:sp>
        <p:nvSpPr>
          <p:cNvPr id="3" name="Content Placeholder 2"/>
          <p:cNvSpPr>
            <a:spLocks noGrp="1"/>
          </p:cNvSpPr>
          <p:nvPr>
            <p:ph idx="1"/>
          </p:nvPr>
        </p:nvSpPr>
        <p:spPr>
          <a:solidFill>
            <a:schemeClr val="bg1"/>
          </a:solidFill>
        </p:spPr>
        <p:txBody>
          <a:bodyPr/>
          <a:lstStyle/>
          <a:p>
            <a:r>
              <a:rPr lang="en-US" dirty="0" smtClean="0"/>
              <a:t>Conotruncus -The conotruncus is the outflow region  of the developing heart.                           It consists of:                                                                                                    </a:t>
            </a:r>
          </a:p>
          <a:p>
            <a:r>
              <a:rPr lang="en-US" b="1" dirty="0" smtClean="0"/>
              <a:t>Conus</a:t>
            </a:r>
            <a:r>
              <a:rPr lang="en-US" dirty="0" smtClean="0"/>
              <a:t>- Inferior to the aortic and      		pulmonary valves .                                                                                      </a:t>
            </a:r>
          </a:p>
          <a:p>
            <a:r>
              <a:rPr lang="en-US" b="1" dirty="0" smtClean="0"/>
              <a:t>Truncus-</a:t>
            </a:r>
            <a:r>
              <a:rPr lang="en-US" dirty="0" smtClean="0"/>
              <a:t> Superior to the valves that is 		  continuous with the ventral 		  aorta (aortic sac). </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a:t>
            </a:r>
            <a:endParaRPr lang="en-US" dirty="0"/>
          </a:p>
        </p:txBody>
      </p:sp>
      <p:pic>
        <p:nvPicPr>
          <p:cNvPr id="4" name="Content Placeholder 3" descr="photo_2021-02-28_18-24-02.jpg"/>
          <p:cNvPicPr>
            <a:picLocks noGrp="1" noChangeAspect="1"/>
          </p:cNvPicPr>
          <p:nvPr>
            <p:ph idx="1"/>
          </p:nvPr>
        </p:nvPicPr>
        <p:blipFill>
          <a:blip r:embed="rId2" cstate="print"/>
          <a:stretch>
            <a:fillRect/>
          </a:stretch>
        </p:blipFill>
        <p:spPr>
          <a:xfrm>
            <a:off x="3713227" y="1676400"/>
            <a:ext cx="5197888" cy="2971800"/>
          </a:xfrm>
        </p:spPr>
      </p:pic>
      <p:sp>
        <p:nvSpPr>
          <p:cNvPr id="5" name="TextBox 4"/>
          <p:cNvSpPr txBox="1"/>
          <p:nvPr/>
        </p:nvSpPr>
        <p:spPr>
          <a:xfrm>
            <a:off x="457200" y="1905000"/>
            <a:ext cx="2819400" cy="707886"/>
          </a:xfrm>
          <a:prstGeom prst="rect">
            <a:avLst/>
          </a:prstGeom>
          <a:noFill/>
        </p:spPr>
        <p:txBody>
          <a:bodyPr wrap="square" rtlCol="0">
            <a:spAutoFit/>
          </a:bodyPr>
          <a:lstStyle/>
          <a:p>
            <a:r>
              <a:rPr lang="en-US" sz="2000" b="1" dirty="0" smtClean="0"/>
              <a:t>Primitive cardiac tube Bulboventricular tube </a:t>
            </a:r>
            <a:endParaRPr lang="en-US" sz="2000" b="1" dirty="0"/>
          </a:p>
        </p:txBody>
      </p:sp>
      <p:sp>
        <p:nvSpPr>
          <p:cNvPr id="6" name="TextBox 5"/>
          <p:cNvSpPr txBox="1"/>
          <p:nvPr/>
        </p:nvSpPr>
        <p:spPr>
          <a:xfrm>
            <a:off x="609600" y="5105400"/>
            <a:ext cx="7162800" cy="707886"/>
          </a:xfrm>
          <a:prstGeom prst="rect">
            <a:avLst/>
          </a:prstGeom>
          <a:noFill/>
        </p:spPr>
        <p:txBody>
          <a:bodyPr wrap="square" rtlCol="0">
            <a:spAutoFit/>
          </a:bodyPr>
          <a:lstStyle/>
          <a:p>
            <a:r>
              <a:rPr lang="en-US" sz="2000" b="1" dirty="0" smtClean="0"/>
              <a:t>Straight heart tube is formed by ventral midline fusion of myocardial and endothelial cells</a:t>
            </a:r>
            <a:endParaRPr lang="en-US" sz="20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a:t>
            </a:r>
            <a:endParaRPr lang="en-US" dirty="0"/>
          </a:p>
        </p:txBody>
      </p:sp>
      <p:sp>
        <p:nvSpPr>
          <p:cNvPr id="3" name="Content Placeholder 2"/>
          <p:cNvSpPr>
            <a:spLocks noGrp="1"/>
          </p:cNvSpPr>
          <p:nvPr>
            <p:ph idx="1"/>
          </p:nvPr>
        </p:nvSpPr>
        <p:spPr>
          <a:xfrm>
            <a:off x="457200" y="1600201"/>
            <a:ext cx="8229600" cy="1371600"/>
          </a:xfrm>
        </p:spPr>
        <p:txBody>
          <a:bodyPr>
            <a:normAutofit fontScale="85000" lnSpcReduction="10000"/>
          </a:bodyPr>
          <a:lstStyle/>
          <a:p>
            <a:pPr>
              <a:buNone/>
            </a:pPr>
            <a:r>
              <a:rPr lang="en-US" dirty="0" smtClean="0"/>
              <a:t>As it elongates the cells are added from secondary heart field.  This lengthening is needed for formation of RV and outflow tract and for the looping </a:t>
            </a:r>
            <a:endParaRPr lang="en-US" dirty="0"/>
          </a:p>
        </p:txBody>
      </p:sp>
      <p:pic>
        <p:nvPicPr>
          <p:cNvPr id="1026" name="Picture 2" descr="D:\Cardiology\Academics\Presentation\Embryology\pictures\photo_2021-02-28_18-30-50.jpg"/>
          <p:cNvPicPr>
            <a:picLocks noChangeAspect="1" noChangeArrowheads="1"/>
          </p:cNvPicPr>
          <p:nvPr/>
        </p:nvPicPr>
        <p:blipFill>
          <a:blip r:embed="rId2" cstate="print"/>
          <a:srcRect/>
          <a:stretch>
            <a:fillRect/>
          </a:stretch>
        </p:blipFill>
        <p:spPr bwMode="auto">
          <a:xfrm>
            <a:off x="609600" y="3124200"/>
            <a:ext cx="7924800" cy="2693194"/>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Outflow region of the developing heart</a:t>
            </a:r>
            <a:endParaRPr lang="en-US" dirty="0"/>
          </a:p>
        </p:txBody>
      </p:sp>
      <p:sp>
        <p:nvSpPr>
          <p:cNvPr id="3" name="Content Placeholder 2"/>
          <p:cNvSpPr>
            <a:spLocks noGrp="1"/>
          </p:cNvSpPr>
          <p:nvPr>
            <p:ph idx="1"/>
          </p:nvPr>
        </p:nvSpPr>
        <p:spPr/>
        <p:txBody>
          <a:bodyPr>
            <a:normAutofit/>
          </a:bodyPr>
          <a:lstStyle/>
          <a:p>
            <a:r>
              <a:rPr lang="en-US" sz="2400" dirty="0" smtClean="0"/>
              <a:t>Conotruncus = The Conus + Truncus</a:t>
            </a:r>
          </a:p>
          <a:p>
            <a:endParaRPr lang="en-US" sz="2400" dirty="0" smtClean="0"/>
          </a:p>
          <a:p>
            <a:r>
              <a:rPr lang="en-US" sz="2400" b="1" dirty="0" smtClean="0"/>
              <a:t>Conus : </a:t>
            </a:r>
            <a:r>
              <a:rPr lang="en-US" sz="2400" dirty="0" smtClean="0"/>
              <a:t>The myocardial segment between ventricle and semilunar valves which gives rise to subarterial coni</a:t>
            </a:r>
          </a:p>
          <a:p>
            <a:endParaRPr lang="en-US" sz="2400" dirty="0" smtClean="0"/>
          </a:p>
          <a:p>
            <a:r>
              <a:rPr lang="en-US" sz="2400" b="1" dirty="0" smtClean="0"/>
              <a:t>Truncus: </a:t>
            </a:r>
            <a:r>
              <a:rPr lang="en-US" sz="2400" dirty="0" smtClean="0"/>
              <a:t>The fibrous segment between semilunar  valves and aortic sac which gives rise to great arteries</a:t>
            </a:r>
            <a:endParaRPr lang="en-US" sz="2400"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4114800"/>
            <a:ext cx="8229600" cy="2743200"/>
          </a:xfrm>
        </p:spPr>
        <p:txBody>
          <a:bodyPr>
            <a:noAutofit/>
          </a:bodyPr>
          <a:lstStyle/>
          <a:p>
            <a:r>
              <a:rPr lang="en-US" sz="2000" b="1" dirty="0" smtClean="0"/>
              <a:t>Bulbus cordis </a:t>
            </a:r>
            <a:r>
              <a:rPr lang="en-US" sz="2000" dirty="0" smtClean="0"/>
              <a:t>is narrow except the proximal third which forms the trabeculated part of RV</a:t>
            </a:r>
          </a:p>
          <a:p>
            <a:r>
              <a:rPr lang="en-US" sz="2000" dirty="0" smtClean="0"/>
              <a:t>Mid portion is </a:t>
            </a:r>
            <a:r>
              <a:rPr lang="en-US" sz="2000" b="1" dirty="0" smtClean="0"/>
              <a:t>Conus Cordis </a:t>
            </a:r>
            <a:r>
              <a:rPr lang="en-US" sz="2000" dirty="0" smtClean="0"/>
              <a:t>that forms the outflow tract of both the ventricles </a:t>
            </a:r>
          </a:p>
          <a:p>
            <a:r>
              <a:rPr lang="en-US" sz="2000" dirty="0" smtClean="0"/>
              <a:t>Distal part is the </a:t>
            </a:r>
            <a:r>
              <a:rPr lang="en-US" sz="2000" b="1" dirty="0" smtClean="0"/>
              <a:t>Truncus</a:t>
            </a:r>
            <a:r>
              <a:rPr lang="en-US" sz="2000" dirty="0" smtClean="0"/>
              <a:t> that forms the roots and proximal parts of aorta and pulmonary artery</a:t>
            </a:r>
          </a:p>
          <a:p>
            <a:r>
              <a:rPr lang="en-US" sz="2000" dirty="0" smtClean="0"/>
              <a:t>Part between the proximal Bulbus cordis and primitive ventricle forms the IVS</a:t>
            </a:r>
            <a:endParaRPr lang="en-US" sz="2000" dirty="0"/>
          </a:p>
        </p:txBody>
      </p:sp>
      <p:pic>
        <p:nvPicPr>
          <p:cNvPr id="2050" name="Picture 2" descr="C:\Users\personal\Downloads\Telegram Desktop\photo_2021-02-28_18-35-50.jpg"/>
          <p:cNvPicPr>
            <a:picLocks noChangeAspect="1" noChangeArrowheads="1"/>
          </p:cNvPicPr>
          <p:nvPr/>
        </p:nvPicPr>
        <p:blipFill>
          <a:blip r:embed="rId2" cstate="print"/>
          <a:srcRect/>
          <a:stretch>
            <a:fillRect/>
          </a:stretch>
        </p:blipFill>
        <p:spPr bwMode="auto">
          <a:xfrm>
            <a:off x="1219200" y="1524000"/>
            <a:ext cx="6924942" cy="2315527"/>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Alert </a:t>
            </a:r>
            <a:endParaRPr lang="en-US" dirty="0"/>
          </a:p>
        </p:txBody>
      </p:sp>
      <p:sp>
        <p:nvSpPr>
          <p:cNvPr id="3" name="Content Placeholder 2"/>
          <p:cNvSpPr>
            <a:spLocks noGrp="1"/>
          </p:cNvSpPr>
          <p:nvPr>
            <p:ph idx="1"/>
          </p:nvPr>
        </p:nvSpPr>
        <p:spPr/>
        <p:txBody>
          <a:bodyPr>
            <a:normAutofit/>
          </a:bodyPr>
          <a:lstStyle/>
          <a:p>
            <a:r>
              <a:rPr lang="en-US" sz="2400" b="1" dirty="0" smtClean="0"/>
              <a:t>Truncus</a:t>
            </a:r>
            <a:r>
              <a:rPr lang="en-US" sz="2400" dirty="0" smtClean="0"/>
              <a:t> in embryological terms should not be extended to common arterial trunk, which is an aortic sac derivative from which the suprasemilunar ascending aorta and pulmonary trunk arteries develop.</a:t>
            </a:r>
          </a:p>
          <a:p>
            <a:endParaRPr lang="en-US" sz="2400" dirty="0" smtClean="0"/>
          </a:p>
          <a:p>
            <a:endParaRPr lang="en-US" sz="2400" dirty="0" smtClean="0"/>
          </a:p>
          <a:p>
            <a:r>
              <a:rPr lang="en-US" sz="2400" b="1" dirty="0" smtClean="0"/>
              <a:t>Conus </a:t>
            </a:r>
            <a:r>
              <a:rPr lang="en-US" sz="2400" dirty="0" smtClean="0"/>
              <a:t> is that position of the outflow tract proximal to ventricles, which after septation and rotation, persists in normal heart as subpulmonary infundibulum and it disappears by myocardial regressive absorption, on the subaortic side</a:t>
            </a:r>
            <a:endParaRPr lang="en-US" sz="24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Conotruncal </a:t>
            </a:r>
            <a:r>
              <a:rPr lang="en-US" dirty="0" smtClean="0"/>
              <a:t>development </a:t>
            </a:r>
            <a:endParaRPr lang="en-US" dirty="0"/>
          </a:p>
        </p:txBody>
      </p:sp>
      <p:sp>
        <p:nvSpPr>
          <p:cNvPr id="3" name="Content Placeholder 2"/>
          <p:cNvSpPr>
            <a:spLocks noGrp="1"/>
          </p:cNvSpPr>
          <p:nvPr>
            <p:ph idx="1"/>
          </p:nvPr>
        </p:nvSpPr>
        <p:spPr/>
        <p:txBody>
          <a:bodyPr>
            <a:normAutofit/>
          </a:bodyPr>
          <a:lstStyle/>
          <a:p>
            <a:r>
              <a:rPr lang="en-US" sz="2400" dirty="0" smtClean="0"/>
              <a:t>Neural Crest contributes to endocardial cushion formation in conus and truncus arteriosus, semilunar valves and also controls cell production and lengthening of outflow region </a:t>
            </a:r>
          </a:p>
          <a:p>
            <a:endParaRPr lang="en-US" sz="2400" dirty="0" smtClean="0"/>
          </a:p>
          <a:p>
            <a:r>
              <a:rPr lang="en-US" sz="2400" dirty="0" smtClean="0"/>
              <a:t>Proliferation of following cell types needed </a:t>
            </a:r>
          </a:p>
          <a:p>
            <a:pPr lvl="1"/>
            <a:r>
              <a:rPr lang="en-US" sz="2400" dirty="0" smtClean="0"/>
              <a:t>Secondary heart field </a:t>
            </a:r>
          </a:p>
          <a:p>
            <a:pPr lvl="1"/>
            <a:r>
              <a:rPr lang="en-US" sz="2400" dirty="0" smtClean="0"/>
              <a:t>Neural crest cells</a:t>
            </a:r>
          </a:p>
          <a:p>
            <a:pPr lvl="1"/>
            <a:r>
              <a:rPr lang="en-US" sz="2400" dirty="0" smtClean="0"/>
              <a:t>Myocardium </a:t>
            </a:r>
          </a:p>
          <a:p>
            <a:pPr lvl="1"/>
            <a:r>
              <a:rPr lang="en-US" sz="2400" dirty="0" smtClean="0"/>
              <a:t>Endocardium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Truncus Arteriosus</a:t>
            </a:r>
            <a:endParaRPr lang="en-US" dirty="0"/>
          </a:p>
        </p:txBody>
      </p:sp>
      <p:sp>
        <p:nvSpPr>
          <p:cNvPr id="3" name="Content Placeholder 2"/>
          <p:cNvSpPr>
            <a:spLocks noGrp="1"/>
          </p:cNvSpPr>
          <p:nvPr>
            <p:ph idx="1"/>
          </p:nvPr>
        </p:nvSpPr>
        <p:spPr>
          <a:xfrm>
            <a:off x="457200" y="1600200"/>
            <a:ext cx="5181600" cy="4525963"/>
          </a:xfrm>
        </p:spPr>
        <p:txBody>
          <a:bodyPr>
            <a:normAutofit/>
          </a:bodyPr>
          <a:lstStyle/>
          <a:p>
            <a:r>
              <a:rPr lang="en-US" sz="2200" dirty="0" smtClean="0"/>
              <a:t>Truncus Arteriosus – Short segment </a:t>
            </a:r>
          </a:p>
          <a:p>
            <a:pPr lvl="1"/>
            <a:r>
              <a:rPr lang="en-US" sz="2200" dirty="0" smtClean="0"/>
              <a:t>Distal most potion of the developing outflow tract</a:t>
            </a:r>
          </a:p>
          <a:p>
            <a:pPr lvl="1"/>
            <a:endParaRPr lang="en-US" sz="2200" dirty="0" smtClean="0"/>
          </a:p>
          <a:p>
            <a:r>
              <a:rPr lang="en-US" sz="2200" dirty="0" smtClean="0"/>
              <a:t>Developing truncal endocardial </a:t>
            </a:r>
            <a:r>
              <a:rPr lang="en-US" sz="2200" dirty="0" smtClean="0"/>
              <a:t>cushions </a:t>
            </a:r>
            <a:endParaRPr lang="en-US" sz="2200" dirty="0" smtClean="0"/>
          </a:p>
          <a:p>
            <a:pPr lvl="1"/>
            <a:r>
              <a:rPr lang="en-US" sz="2200" dirty="0" smtClean="0"/>
              <a:t>Divides the common outflow tract into separate arterial valve orifices </a:t>
            </a:r>
          </a:p>
          <a:p>
            <a:pPr lvl="1"/>
            <a:r>
              <a:rPr lang="en-US" sz="2200" dirty="0" smtClean="0"/>
              <a:t>Contributes to arterial valve leaflets</a:t>
            </a:r>
          </a:p>
          <a:p>
            <a:pPr>
              <a:buNone/>
            </a:pPr>
            <a:endParaRPr lang="en-US" sz="2200" dirty="0"/>
          </a:p>
        </p:txBody>
      </p:sp>
      <p:pic>
        <p:nvPicPr>
          <p:cNvPr id="4" name="Content Placeholder 3"/>
          <p:cNvPicPr>
            <a:picLocks noChangeAspect="1" noChangeArrowheads="1"/>
          </p:cNvPicPr>
          <p:nvPr/>
        </p:nvPicPr>
        <p:blipFill>
          <a:blip r:embed="rId2" cstate="print"/>
          <a:srcRect/>
          <a:stretch>
            <a:fillRect/>
          </a:stretch>
        </p:blipFill>
        <p:spPr bwMode="auto">
          <a:xfrm>
            <a:off x="5580268" y="1828800"/>
            <a:ext cx="3563732" cy="27942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Truncus Arteriosus</a:t>
            </a:r>
            <a:endParaRPr lang="en-US" dirty="0"/>
          </a:p>
        </p:txBody>
      </p:sp>
      <p:sp>
        <p:nvSpPr>
          <p:cNvPr id="3" name="Content Placeholder 2"/>
          <p:cNvSpPr>
            <a:spLocks noGrp="1"/>
          </p:cNvSpPr>
          <p:nvPr>
            <p:ph idx="1"/>
          </p:nvPr>
        </p:nvSpPr>
        <p:spPr/>
        <p:txBody>
          <a:bodyPr>
            <a:normAutofit/>
          </a:bodyPr>
          <a:lstStyle/>
          <a:p>
            <a:r>
              <a:rPr lang="en-US" sz="2400" dirty="0" smtClean="0"/>
              <a:t>Earlier stage , external wall of the truncal myocardium creates some sort of rim known as myocardial cuff which appears to cover the root of aortic sac </a:t>
            </a:r>
          </a:p>
          <a:p>
            <a:endParaRPr lang="en-US" sz="2400" dirty="0" smtClean="0"/>
          </a:p>
          <a:p>
            <a:r>
              <a:rPr lang="en-US" sz="2400" dirty="0" smtClean="0"/>
              <a:t>At the same time, two cushions appear at the aortic sac- truncus junction: The right superior towards the left and the left inferior towards the right	causing a future spiral septum</a:t>
            </a:r>
          </a:p>
          <a:p>
            <a:endParaRPr lang="en-US" sz="2400" dirty="0" smtClean="0"/>
          </a:p>
          <a:p>
            <a:r>
              <a:rPr lang="en-US" sz="2400" dirty="0" smtClean="0"/>
              <a:t>Truncal cushions once fused form the truncal septum </a:t>
            </a:r>
            <a:endParaRPr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p:sp>
        <p:nvSpPr>
          <p:cNvPr id="3" name="Content Placeholder 2"/>
          <p:cNvSpPr>
            <a:spLocks noGrp="1"/>
          </p:cNvSpPr>
          <p:nvPr>
            <p:ph idx="1"/>
          </p:nvPr>
        </p:nvSpPr>
        <p:spPr/>
        <p:txBody>
          <a:bodyPr/>
          <a:lstStyle/>
          <a:p>
            <a:r>
              <a:rPr lang="en-US" dirty="0" smtClean="0"/>
              <a:t>Cardiac embryogenesis </a:t>
            </a:r>
          </a:p>
          <a:p>
            <a:pPr lvl="1"/>
            <a:r>
              <a:rPr lang="en-US" dirty="0" smtClean="0"/>
              <a:t>Majority of cardiac development begins from 15-18 days.</a:t>
            </a:r>
          </a:p>
          <a:p>
            <a:pPr lvl="1"/>
            <a:endParaRPr lang="en-US" dirty="0" smtClean="0"/>
          </a:p>
          <a:p>
            <a:pPr lvl="1"/>
            <a:r>
              <a:rPr lang="en-US" dirty="0" smtClean="0"/>
              <a:t>Human heart is completed at 10 weeks of IUL</a:t>
            </a:r>
          </a:p>
          <a:p>
            <a:pPr lvl="1"/>
            <a:endParaRPr lang="en-US" dirty="0" smtClean="0"/>
          </a:p>
          <a:p>
            <a:pPr lvl="1"/>
            <a:r>
              <a:rPr lang="en-US" dirty="0" smtClean="0"/>
              <a:t>Critical period 18-50 days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Truncal septum</a:t>
            </a:r>
            <a:endParaRPr lang="en-US" dirty="0"/>
          </a:p>
        </p:txBody>
      </p:sp>
      <p:pic>
        <p:nvPicPr>
          <p:cNvPr id="3074" name="Picture 2" descr="D:\Cardiology\Academics\Presentation\Embryology\pictures\photo_2021-02-28_19-10-27.jpg"/>
          <p:cNvPicPr>
            <a:picLocks noGrp="1" noChangeAspect="1" noChangeArrowheads="1"/>
          </p:cNvPicPr>
          <p:nvPr>
            <p:ph idx="1"/>
          </p:nvPr>
        </p:nvPicPr>
        <p:blipFill>
          <a:blip r:embed="rId2" cstate="print"/>
          <a:srcRect/>
          <a:stretch>
            <a:fillRect/>
          </a:stretch>
        </p:blipFill>
        <p:spPr bwMode="auto">
          <a:xfrm>
            <a:off x="0" y="1600200"/>
            <a:ext cx="4537097" cy="4525963"/>
          </a:xfrm>
          <a:prstGeom prst="rect">
            <a:avLst/>
          </a:prstGeom>
          <a:noFill/>
        </p:spPr>
      </p:pic>
      <p:pic>
        <p:nvPicPr>
          <p:cNvPr id="3075" name="Picture 3" descr="D:\Cardiology\Academics\Presentation\Embryology\pictures\photo_2021-02-28_19-13-28.jpg"/>
          <p:cNvPicPr>
            <a:picLocks noChangeAspect="1" noChangeArrowheads="1"/>
          </p:cNvPicPr>
          <p:nvPr/>
        </p:nvPicPr>
        <p:blipFill>
          <a:blip r:embed="rId3" cstate="print"/>
          <a:srcRect/>
          <a:stretch>
            <a:fillRect/>
          </a:stretch>
        </p:blipFill>
        <p:spPr bwMode="auto">
          <a:xfrm>
            <a:off x="4518509" y="1905000"/>
            <a:ext cx="4358244" cy="32004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2400" dirty="0" smtClean="0"/>
              <a:t>When </a:t>
            </a:r>
            <a:r>
              <a:rPr lang="en-US" sz="2400" dirty="0" smtClean="0"/>
              <a:t>portioning </a:t>
            </a:r>
            <a:r>
              <a:rPr lang="en-US" sz="2400" dirty="0" smtClean="0"/>
              <a:t>of the truncus is almost complete, primordia of semilunar valves are seen as small tubercles on the main truncal swelling </a:t>
            </a:r>
          </a:p>
          <a:p>
            <a:endParaRPr lang="en-US" sz="2400" dirty="0" smtClean="0"/>
          </a:p>
          <a:p>
            <a:r>
              <a:rPr lang="en-US" sz="2400" dirty="0" smtClean="0"/>
              <a:t>After complex differentiation, forms right and left(posterior) pulmonary cusps and right and left (anterior) aortic cusps</a:t>
            </a:r>
            <a:endParaRPr lang="en-US" sz="2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D:\Cardiology\Academics\Presentation\Embryology\pictures\photo_2021-02-28_19-13-28.jpg"/>
          <p:cNvPicPr>
            <a:picLocks noGrp="1" noChangeAspect="1" noChangeArrowheads="1"/>
          </p:cNvPicPr>
          <p:nvPr>
            <p:ph idx="1"/>
          </p:nvPr>
        </p:nvPicPr>
        <p:blipFill>
          <a:blip r:embed="rId2" cstate="print"/>
          <a:srcRect/>
          <a:stretch>
            <a:fillRect/>
          </a:stretch>
        </p:blipFill>
        <p:spPr bwMode="auto">
          <a:xfrm>
            <a:off x="2133600" y="3668500"/>
            <a:ext cx="4343400" cy="3189500"/>
          </a:xfrm>
          <a:prstGeom prst="rect">
            <a:avLst/>
          </a:prstGeom>
          <a:noFill/>
        </p:spPr>
      </p:pic>
      <p:sp>
        <p:nvSpPr>
          <p:cNvPr id="5" name="TextBox 4"/>
          <p:cNvSpPr txBox="1"/>
          <p:nvPr/>
        </p:nvSpPr>
        <p:spPr>
          <a:xfrm>
            <a:off x="381000" y="1905000"/>
            <a:ext cx="8382000" cy="1938992"/>
          </a:xfrm>
          <a:prstGeom prst="rect">
            <a:avLst/>
          </a:prstGeom>
          <a:noFill/>
        </p:spPr>
        <p:txBody>
          <a:bodyPr wrap="square" rtlCol="0">
            <a:spAutoFit/>
          </a:bodyPr>
          <a:lstStyle/>
          <a:p>
            <a:r>
              <a:rPr lang="en-US" sz="2400" dirty="0" smtClean="0"/>
              <a:t> Two additional parietal endocardial cushions appear on the right and left side </a:t>
            </a:r>
          </a:p>
          <a:p>
            <a:r>
              <a:rPr lang="en-US" sz="2400" dirty="0" smtClean="0"/>
              <a:t>After the counterclockwise conotruncal rotation, the right cushion becomes the non coronary cusp and left becomes the anterior pulmonary cusp</a:t>
            </a:r>
            <a:endParaRPr lang="en-US" sz="2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098" name="Picture 2" descr="D:\Cardiology\Academics\Presentation\Embryology\pictures\photo_2021-02-28_19-21-44.jpg"/>
          <p:cNvPicPr>
            <a:picLocks noGrp="1" noChangeAspect="1" noChangeArrowheads="1"/>
          </p:cNvPicPr>
          <p:nvPr>
            <p:ph idx="1"/>
          </p:nvPr>
        </p:nvPicPr>
        <p:blipFill>
          <a:blip r:embed="rId2" cstate="print"/>
          <a:srcRect/>
          <a:stretch>
            <a:fillRect/>
          </a:stretch>
        </p:blipFill>
        <p:spPr bwMode="auto">
          <a:xfrm>
            <a:off x="609600" y="1447800"/>
            <a:ext cx="8229600" cy="2726055"/>
          </a:xfrm>
          <a:prstGeom prst="rect">
            <a:avLst/>
          </a:prstGeom>
          <a:noFill/>
        </p:spPr>
      </p:pic>
      <p:sp>
        <p:nvSpPr>
          <p:cNvPr id="5" name="TextBox 4"/>
          <p:cNvSpPr txBox="1"/>
          <p:nvPr/>
        </p:nvSpPr>
        <p:spPr>
          <a:xfrm>
            <a:off x="457200" y="4191000"/>
            <a:ext cx="8686800" cy="430887"/>
          </a:xfrm>
          <a:prstGeom prst="rect">
            <a:avLst/>
          </a:prstGeom>
          <a:noFill/>
        </p:spPr>
        <p:txBody>
          <a:bodyPr wrap="square" rtlCol="0">
            <a:spAutoFit/>
          </a:bodyPr>
          <a:lstStyle/>
          <a:p>
            <a:r>
              <a:rPr lang="en-US" sz="2200" dirty="0" smtClean="0"/>
              <a:t>Transverse section of truncus arteriosus at the level of semilunar valves</a:t>
            </a:r>
            <a:endParaRPr lang="en-US" sz="22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descr="D:\Cardiology\Academics\Presentation\Embryology\pictures\photo_2021-02-28_21-00-38.jpg"/>
          <p:cNvPicPr>
            <a:picLocks noGrp="1" noChangeAspect="1" noChangeArrowheads="1"/>
          </p:cNvPicPr>
          <p:nvPr>
            <p:ph idx="1"/>
          </p:nvPr>
        </p:nvPicPr>
        <p:blipFill>
          <a:blip r:embed="rId2" cstate="print"/>
          <a:srcRect/>
          <a:stretch>
            <a:fillRect/>
          </a:stretch>
        </p:blipFill>
        <p:spPr bwMode="auto">
          <a:xfrm>
            <a:off x="1219200" y="1447801"/>
            <a:ext cx="7391400" cy="2524552"/>
          </a:xfrm>
          <a:prstGeom prst="rect">
            <a:avLst/>
          </a:prstGeom>
          <a:noFill/>
        </p:spPr>
      </p:pic>
      <p:sp>
        <p:nvSpPr>
          <p:cNvPr id="5" name="TextBox 4"/>
          <p:cNvSpPr txBox="1"/>
          <p:nvPr/>
        </p:nvSpPr>
        <p:spPr>
          <a:xfrm>
            <a:off x="533400" y="3733800"/>
            <a:ext cx="8305800" cy="2123658"/>
          </a:xfrm>
          <a:prstGeom prst="rect">
            <a:avLst/>
          </a:prstGeom>
          <a:noFill/>
        </p:spPr>
        <p:txBody>
          <a:bodyPr wrap="square" rtlCol="0">
            <a:spAutoFit/>
          </a:bodyPr>
          <a:lstStyle/>
          <a:p>
            <a:pPr>
              <a:buFont typeface="Arial" pitchFamily="34" charset="0"/>
              <a:buChar char="•"/>
            </a:pPr>
            <a:r>
              <a:rPr lang="en-US" sz="2200" dirty="0" smtClean="0"/>
              <a:t>Subsequently, the myocardial cuff retracts downwards following the caudal translocation of the aortic sac and the whole conotruncus itself move caudally</a:t>
            </a:r>
          </a:p>
          <a:p>
            <a:pPr>
              <a:buFont typeface="Arial" pitchFamily="34" charset="0"/>
              <a:buChar char="•"/>
            </a:pPr>
            <a:r>
              <a:rPr lang="en-US" sz="2200" dirty="0" smtClean="0"/>
              <a:t>This allows the development of intrapericardial portions of the great arteries and of the arterial walls of the sinuses of valsalva</a:t>
            </a:r>
          </a:p>
          <a:p>
            <a:endParaRPr lang="en-US" sz="22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4191000"/>
            <a:ext cx="8229600" cy="1935163"/>
          </a:xfrm>
        </p:spPr>
        <p:txBody>
          <a:bodyPr/>
          <a:lstStyle/>
          <a:p>
            <a:r>
              <a:rPr lang="en-US" sz="2400" dirty="0" smtClean="0"/>
              <a:t>Excavation within the truncal  and intercalated cushions produces a central luminal part of each cushion to form the arterial valvar leaflets, whereas the peripheral part becomes arterialised to form the supporting valvar sinuses</a:t>
            </a:r>
          </a:p>
          <a:p>
            <a:endParaRPr lang="en-US" dirty="0"/>
          </a:p>
        </p:txBody>
      </p:sp>
      <p:pic>
        <p:nvPicPr>
          <p:cNvPr id="4" name="Picture 2" descr="D:\Cardiology\Academics\Presentation\Embryology\pictures\photo_2021-02-28_21-00-38.jpg"/>
          <p:cNvPicPr>
            <a:picLocks noChangeAspect="1" noChangeArrowheads="1"/>
          </p:cNvPicPr>
          <p:nvPr/>
        </p:nvPicPr>
        <p:blipFill>
          <a:blip r:embed="rId2" cstate="print"/>
          <a:srcRect/>
          <a:stretch>
            <a:fillRect/>
          </a:stretch>
        </p:blipFill>
        <p:spPr bwMode="auto">
          <a:xfrm>
            <a:off x="1219200" y="1447801"/>
            <a:ext cx="7391400" cy="2524552"/>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Conus cordis </a:t>
            </a:r>
            <a:endParaRPr lang="en-US" dirty="0"/>
          </a:p>
        </p:txBody>
      </p:sp>
      <p:pic>
        <p:nvPicPr>
          <p:cNvPr id="4" name="Content Placeholder 3" descr="Capture.PNG"/>
          <p:cNvPicPr>
            <a:picLocks noGrp="1" noChangeAspect="1"/>
          </p:cNvPicPr>
          <p:nvPr>
            <p:ph idx="1"/>
          </p:nvPr>
        </p:nvPicPr>
        <p:blipFill>
          <a:blip r:embed="rId2" cstate="print"/>
          <a:stretch>
            <a:fillRect/>
          </a:stretch>
        </p:blipFill>
        <p:spPr>
          <a:xfrm>
            <a:off x="1752600" y="1453326"/>
            <a:ext cx="6172200" cy="5404674"/>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Conus cordis </a:t>
            </a:r>
            <a:endParaRPr lang="en-US" dirty="0"/>
          </a:p>
        </p:txBody>
      </p:sp>
      <p:pic>
        <p:nvPicPr>
          <p:cNvPr id="5" name="Content Placeholder 4" descr="photo_2021-02-28_21-15-56.jpg"/>
          <p:cNvPicPr>
            <a:picLocks noGrp="1" noChangeAspect="1"/>
          </p:cNvPicPr>
          <p:nvPr>
            <p:ph idx="1"/>
          </p:nvPr>
        </p:nvPicPr>
        <p:blipFill>
          <a:blip r:embed="rId2" cstate="print"/>
          <a:stretch>
            <a:fillRect/>
          </a:stretch>
        </p:blipFill>
        <p:spPr>
          <a:xfrm>
            <a:off x="4431331" y="1600200"/>
            <a:ext cx="4291965" cy="4343400"/>
          </a:xfrm>
        </p:spPr>
      </p:pic>
      <p:sp>
        <p:nvSpPr>
          <p:cNvPr id="6" name="TextBox 5"/>
          <p:cNvSpPr txBox="1"/>
          <p:nvPr/>
        </p:nvSpPr>
        <p:spPr>
          <a:xfrm>
            <a:off x="381000" y="1981200"/>
            <a:ext cx="3962400" cy="4893647"/>
          </a:xfrm>
          <a:prstGeom prst="rect">
            <a:avLst/>
          </a:prstGeom>
          <a:noFill/>
        </p:spPr>
        <p:txBody>
          <a:bodyPr wrap="square" rtlCol="0">
            <a:spAutoFit/>
          </a:bodyPr>
          <a:lstStyle/>
          <a:p>
            <a:pPr>
              <a:buFont typeface="Arial" pitchFamily="34" charset="0"/>
              <a:buChar char="•"/>
            </a:pPr>
            <a:r>
              <a:rPr lang="en-US" sz="2400" dirty="0" smtClean="0"/>
              <a:t>Same time when the truncal swellings appear, similar cushions </a:t>
            </a:r>
            <a:r>
              <a:rPr lang="en-US" sz="2400" dirty="0" smtClean="0"/>
              <a:t>appear </a:t>
            </a:r>
            <a:r>
              <a:rPr lang="en-US" sz="2400" dirty="0" smtClean="0"/>
              <a:t>in the right dorsal and left ventral wall of conus</a:t>
            </a:r>
          </a:p>
          <a:p>
            <a:pPr>
              <a:buFont typeface="Arial" pitchFamily="34" charset="0"/>
              <a:buChar char="•"/>
            </a:pPr>
            <a:r>
              <a:rPr lang="en-US" sz="2400" dirty="0" smtClean="0"/>
              <a:t>They grow towards each other and distally unite with truncal septum</a:t>
            </a:r>
          </a:p>
          <a:p>
            <a:pPr>
              <a:buFont typeface="Arial" pitchFamily="34" charset="0"/>
              <a:buChar char="•"/>
            </a:pPr>
            <a:r>
              <a:rPr lang="en-US" sz="2400" dirty="0" smtClean="0"/>
              <a:t>This septum divides into anterolateral portion </a:t>
            </a:r>
            <a:r>
              <a:rPr lang="en-US" sz="2400" dirty="0" smtClean="0"/>
              <a:t>i.e.; </a:t>
            </a:r>
            <a:r>
              <a:rPr lang="en-US" sz="2400" dirty="0" smtClean="0"/>
              <a:t>RVOT and posteromedial ie;LVOT</a:t>
            </a:r>
          </a:p>
          <a:p>
            <a:endParaRPr lang="en-US" sz="2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Sagital section</a:t>
            </a:r>
            <a:endParaRPr lang="en-US" dirty="0"/>
          </a:p>
        </p:txBody>
      </p:sp>
      <p:pic>
        <p:nvPicPr>
          <p:cNvPr id="4" name="Content Placeholder 3" descr="photo_2021-02-28_21-21-19.jpg"/>
          <p:cNvPicPr>
            <a:picLocks noGrp="1" noChangeAspect="1"/>
          </p:cNvPicPr>
          <p:nvPr>
            <p:ph idx="1"/>
          </p:nvPr>
        </p:nvPicPr>
        <p:blipFill>
          <a:blip r:embed="rId2" cstate="print"/>
          <a:stretch>
            <a:fillRect/>
          </a:stretch>
        </p:blipFill>
        <p:spPr>
          <a:xfrm>
            <a:off x="457199" y="1524000"/>
            <a:ext cx="8394933" cy="4588005"/>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Conotruncal development </a:t>
            </a:r>
            <a:endParaRPr lang="en-US" dirty="0"/>
          </a:p>
        </p:txBody>
      </p:sp>
      <p:pic>
        <p:nvPicPr>
          <p:cNvPr id="4" name="Outflow_tract_001.mp4">
            <a:hlinkClick r:id="" action="ppaction://media"/>
          </p:cNvPr>
          <p:cNvPicPr>
            <a:picLocks noGrp="1" noRot="1" noChangeAspect="1"/>
          </p:cNvPicPr>
          <p:nvPr>
            <p:ph idx="1"/>
            <a:videoFile r:link="rId1"/>
          </p:nvPr>
        </p:nvPicPr>
        <p:blipFill>
          <a:blip r:embed="rId3" cstate="print"/>
          <a:stretch>
            <a:fillRect/>
          </a:stretch>
        </p:blipFill>
        <p:spPr>
          <a:xfrm>
            <a:off x="1371600" y="1676400"/>
            <a:ext cx="5562600" cy="417195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p:sp>
        <p:nvSpPr>
          <p:cNvPr id="3" name="Content Placeholder 2"/>
          <p:cNvSpPr>
            <a:spLocks noGrp="1"/>
          </p:cNvSpPr>
          <p:nvPr>
            <p:ph idx="1"/>
          </p:nvPr>
        </p:nvSpPr>
        <p:spPr/>
        <p:txBody>
          <a:bodyPr/>
          <a:lstStyle/>
          <a:p>
            <a:r>
              <a:rPr lang="en-US" dirty="0" smtClean="0"/>
              <a:t>Germ lines</a:t>
            </a:r>
          </a:p>
          <a:p>
            <a:pPr lvl="1"/>
            <a:r>
              <a:rPr lang="en-US" dirty="0" smtClean="0"/>
              <a:t>Ectoderm</a:t>
            </a:r>
          </a:p>
          <a:p>
            <a:pPr lvl="1"/>
            <a:r>
              <a:rPr lang="en-US" dirty="0" smtClean="0"/>
              <a:t>Mesoderm </a:t>
            </a:r>
          </a:p>
          <a:p>
            <a:pPr lvl="1"/>
            <a:r>
              <a:rPr lang="en-US" dirty="0" smtClean="0"/>
              <a:t>Endoderm</a:t>
            </a:r>
          </a:p>
          <a:p>
            <a:r>
              <a:rPr lang="en-US" dirty="0" smtClean="0"/>
              <a:t>Majority of cardiac structures are derivatives of mesoderm with contribution from neuro-ectoderm and minimal from endoderm </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Conotruncal defects</a:t>
            </a:r>
            <a:endParaRPr lang="en-US" dirty="0"/>
          </a:p>
        </p:txBody>
      </p:sp>
      <p:sp>
        <p:nvSpPr>
          <p:cNvPr id="3" name="Content Placeholder 2"/>
          <p:cNvSpPr>
            <a:spLocks noGrp="1"/>
          </p:cNvSpPr>
          <p:nvPr>
            <p:ph idx="1"/>
          </p:nvPr>
        </p:nvSpPr>
        <p:spPr/>
        <p:txBody>
          <a:bodyPr>
            <a:normAutofit lnSpcReduction="10000"/>
          </a:bodyPr>
          <a:lstStyle/>
          <a:p>
            <a:r>
              <a:rPr lang="en-US" dirty="0" smtClean="0"/>
              <a:t>Where can it go wrong ??</a:t>
            </a:r>
          </a:p>
          <a:p>
            <a:pPr lvl="1"/>
            <a:r>
              <a:rPr lang="en-US" dirty="0" smtClean="0"/>
              <a:t>Insult to neural crest cells and disrupt formation of conotruncal septum </a:t>
            </a:r>
          </a:p>
          <a:p>
            <a:pPr lvl="1"/>
            <a:r>
              <a:rPr lang="en-US" dirty="0" smtClean="0"/>
              <a:t>Insult to Neural crest that disrupt the signals to SHF</a:t>
            </a:r>
          </a:p>
          <a:p>
            <a:pPr lvl="1"/>
            <a:r>
              <a:rPr lang="en-US" dirty="0" smtClean="0"/>
              <a:t>Direct insult to SHF</a:t>
            </a:r>
          </a:p>
          <a:p>
            <a:r>
              <a:rPr lang="en-US" dirty="0" smtClean="0"/>
              <a:t>Basis for understanding abnormal facial features in children with Conotruncal abnormalities </a:t>
            </a:r>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Conotruncal defects</a:t>
            </a:r>
            <a:endParaRPr lang="en-US" dirty="0"/>
          </a:p>
        </p:txBody>
      </p:sp>
      <p:pic>
        <p:nvPicPr>
          <p:cNvPr id="4" name="Content Placeholder 3" descr="photo_2021-02-28_21-31-22.jpg"/>
          <p:cNvPicPr>
            <a:picLocks noGrp="1" noChangeAspect="1"/>
          </p:cNvPicPr>
          <p:nvPr>
            <p:ph idx="1"/>
          </p:nvPr>
        </p:nvPicPr>
        <p:blipFill>
          <a:blip r:embed="rId2" cstate="print"/>
          <a:stretch>
            <a:fillRect/>
          </a:stretch>
        </p:blipFill>
        <p:spPr>
          <a:xfrm flipH="1">
            <a:off x="6629400" y="1828800"/>
            <a:ext cx="2024277" cy="2667000"/>
          </a:xfrm>
        </p:spPr>
      </p:pic>
      <p:sp>
        <p:nvSpPr>
          <p:cNvPr id="5" name="TextBox 4"/>
          <p:cNvSpPr txBox="1"/>
          <p:nvPr/>
        </p:nvSpPr>
        <p:spPr>
          <a:xfrm>
            <a:off x="533400" y="1905000"/>
            <a:ext cx="5867400" cy="4154984"/>
          </a:xfrm>
          <a:prstGeom prst="rect">
            <a:avLst/>
          </a:prstGeom>
          <a:noFill/>
        </p:spPr>
        <p:txBody>
          <a:bodyPr wrap="square" rtlCol="0">
            <a:spAutoFit/>
          </a:bodyPr>
          <a:lstStyle/>
          <a:p>
            <a:pPr>
              <a:buFont typeface="Arial" pitchFamily="34" charset="0"/>
              <a:buChar char="•"/>
            </a:pPr>
            <a:r>
              <a:rPr lang="en-US" sz="2400" dirty="0" smtClean="0"/>
              <a:t> Failure of formation of conotruncal ridges leads to non division of outflow tract</a:t>
            </a:r>
          </a:p>
          <a:p>
            <a:pPr lvl="1">
              <a:buFont typeface="Arial" pitchFamily="34" charset="0"/>
              <a:buChar char="•"/>
            </a:pPr>
            <a:r>
              <a:rPr lang="en-US" sz="2400" dirty="0" smtClean="0"/>
              <a:t>Lack of formation of truncoconal septum </a:t>
            </a:r>
          </a:p>
          <a:p>
            <a:pPr lvl="1">
              <a:buFont typeface="Arial" pitchFamily="34" charset="0"/>
              <a:buChar char="•"/>
            </a:pPr>
            <a:endParaRPr lang="en-US" sz="2400" dirty="0" smtClean="0"/>
          </a:p>
          <a:p>
            <a:pPr lvl="1">
              <a:buFont typeface="Arial" pitchFamily="34" charset="0"/>
              <a:buChar char="•"/>
            </a:pPr>
            <a:r>
              <a:rPr lang="en-US" sz="2400" dirty="0" smtClean="0"/>
              <a:t>Gives rise to T</a:t>
            </a:r>
            <a:r>
              <a:rPr lang="en-US" sz="2400" b="1" dirty="0" smtClean="0"/>
              <a:t>runcus arteriosus</a:t>
            </a:r>
          </a:p>
          <a:p>
            <a:pPr lvl="1"/>
            <a:r>
              <a:rPr lang="en-US" sz="2400" dirty="0" smtClean="0"/>
              <a:t>(Since the ridges are also responsible for formation of IVS, VSD is associated)</a:t>
            </a:r>
          </a:p>
          <a:p>
            <a:pPr lvl="1"/>
            <a:endParaRPr lang="en-US" sz="2400" dirty="0" smtClean="0"/>
          </a:p>
          <a:p>
            <a:pPr>
              <a:buFont typeface="Arial" pitchFamily="34" charset="0"/>
              <a:buChar char="•"/>
            </a:pPr>
            <a:r>
              <a:rPr lang="en-US" sz="2400" dirty="0" smtClean="0"/>
              <a:t>Partial truncoconal septal defect </a:t>
            </a:r>
          </a:p>
          <a:p>
            <a:pPr lvl="1">
              <a:buFont typeface="Arial" pitchFamily="34" charset="0"/>
              <a:buChar char="•"/>
            </a:pPr>
            <a:r>
              <a:rPr lang="en-US" sz="2400" b="1" dirty="0" smtClean="0"/>
              <a:t>AP window, Supracristal VSD</a:t>
            </a:r>
          </a:p>
          <a:p>
            <a:pPr>
              <a:buFont typeface="Arial" pitchFamily="34" charset="0"/>
              <a:buChar char="•"/>
            </a:pPr>
            <a:endParaRPr lang="en-US" sz="24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Conotruncal defects</a:t>
            </a:r>
            <a:endParaRPr lang="en-US" dirty="0"/>
          </a:p>
        </p:txBody>
      </p:sp>
      <p:pic>
        <p:nvPicPr>
          <p:cNvPr id="4" name="Content Placeholder 3" descr="photo_2021-02-28_21-38-25.jpg"/>
          <p:cNvPicPr>
            <a:picLocks noGrp="1" noChangeAspect="1"/>
          </p:cNvPicPr>
          <p:nvPr>
            <p:ph idx="1"/>
          </p:nvPr>
        </p:nvPicPr>
        <p:blipFill>
          <a:blip r:embed="rId2" cstate="print"/>
          <a:stretch>
            <a:fillRect/>
          </a:stretch>
        </p:blipFill>
        <p:spPr>
          <a:xfrm>
            <a:off x="3693864" y="1600200"/>
            <a:ext cx="5450135" cy="4876800"/>
          </a:xfrm>
        </p:spPr>
      </p:pic>
      <p:sp>
        <p:nvSpPr>
          <p:cNvPr id="5" name="TextBox 4"/>
          <p:cNvSpPr txBox="1"/>
          <p:nvPr/>
        </p:nvSpPr>
        <p:spPr>
          <a:xfrm>
            <a:off x="685800" y="1447800"/>
            <a:ext cx="3200400" cy="2554545"/>
          </a:xfrm>
          <a:prstGeom prst="rect">
            <a:avLst/>
          </a:prstGeom>
          <a:noFill/>
        </p:spPr>
        <p:txBody>
          <a:bodyPr wrap="square" rtlCol="0">
            <a:spAutoFit/>
          </a:bodyPr>
          <a:lstStyle/>
          <a:p>
            <a:pPr>
              <a:buFont typeface="Arial" pitchFamily="34" charset="0"/>
              <a:buChar char="•"/>
            </a:pPr>
            <a:r>
              <a:rPr lang="en-US" sz="2400" dirty="0" smtClean="0"/>
              <a:t> </a:t>
            </a:r>
            <a:r>
              <a:rPr lang="en-US" sz="2400" b="1" dirty="0" smtClean="0"/>
              <a:t>Normal</a:t>
            </a:r>
            <a:r>
              <a:rPr lang="en-US" sz="2400" dirty="0" smtClean="0"/>
              <a:t> course if the conotruncal septum is 180 degrees rotation</a:t>
            </a:r>
          </a:p>
          <a:p>
            <a:endParaRPr lang="en-US" sz="2400" baseline="30000" dirty="0" smtClean="0"/>
          </a:p>
          <a:p>
            <a:pPr>
              <a:buFont typeface="Arial" pitchFamily="34" charset="0"/>
              <a:buChar char="•"/>
            </a:pPr>
            <a:endParaRPr lang="en-US" sz="2400" baseline="30000" dirty="0" smtClean="0"/>
          </a:p>
          <a:p>
            <a:endParaRPr lang="en-US" sz="2400" baseline="30000" dirty="0" smtClean="0"/>
          </a:p>
          <a:p>
            <a:endParaRPr lang="en-US" sz="2400" baseline="30000" dirty="0" smtClean="0"/>
          </a:p>
          <a:p>
            <a:endParaRPr lang="en-US" sz="2400" dirty="0"/>
          </a:p>
        </p:txBody>
      </p:sp>
      <p:sp>
        <p:nvSpPr>
          <p:cNvPr id="6" name="TextBox 5"/>
          <p:cNvSpPr txBox="1"/>
          <p:nvPr/>
        </p:nvSpPr>
        <p:spPr>
          <a:xfrm>
            <a:off x="609600" y="2895600"/>
            <a:ext cx="3200400" cy="2123658"/>
          </a:xfrm>
          <a:prstGeom prst="rect">
            <a:avLst/>
          </a:prstGeom>
          <a:noFill/>
        </p:spPr>
        <p:txBody>
          <a:bodyPr wrap="square" rtlCol="0">
            <a:spAutoFit/>
          </a:bodyPr>
          <a:lstStyle/>
          <a:p>
            <a:pPr>
              <a:buFont typeface="Arial" pitchFamily="34" charset="0"/>
              <a:buChar char="•"/>
            </a:pPr>
            <a:r>
              <a:rPr lang="en-US" sz="2400" dirty="0" smtClean="0"/>
              <a:t> Complete  failure of rotation </a:t>
            </a:r>
            <a:r>
              <a:rPr lang="en-US" sz="2400" dirty="0" smtClean="0"/>
              <a:t>i.e.; </a:t>
            </a:r>
            <a:r>
              <a:rPr lang="en-US" sz="2400" dirty="0" smtClean="0"/>
              <a:t>0 degrees </a:t>
            </a:r>
          </a:p>
          <a:p>
            <a:pPr lvl="1"/>
            <a:r>
              <a:rPr lang="en-US" sz="2400" dirty="0" smtClean="0"/>
              <a:t>-</a:t>
            </a:r>
            <a:r>
              <a:rPr lang="en-US" sz="2400" b="1" dirty="0" smtClean="0"/>
              <a:t>Transposition of Great Arteries</a:t>
            </a:r>
          </a:p>
          <a:p>
            <a:pPr>
              <a:buFont typeface="Arial" pitchFamily="34" charset="0"/>
              <a:buChar char="•"/>
            </a:pPr>
            <a:endParaRPr lang="en-US" b="1" dirty="0" smtClean="0"/>
          </a:p>
          <a:p>
            <a:r>
              <a:rPr lang="en-US" b="1" dirty="0" smtClean="0"/>
              <a:t>	</a:t>
            </a:r>
            <a:endParaRPr lang="en-US" b="1" dirty="0"/>
          </a:p>
        </p:txBody>
      </p:sp>
      <p:sp>
        <p:nvSpPr>
          <p:cNvPr id="8" name="TextBox 7"/>
          <p:cNvSpPr txBox="1"/>
          <p:nvPr/>
        </p:nvSpPr>
        <p:spPr>
          <a:xfrm>
            <a:off x="457200" y="5029200"/>
            <a:ext cx="3276600" cy="1569660"/>
          </a:xfrm>
          <a:prstGeom prst="rect">
            <a:avLst/>
          </a:prstGeom>
          <a:noFill/>
        </p:spPr>
        <p:txBody>
          <a:bodyPr wrap="square" rtlCol="0">
            <a:spAutoFit/>
          </a:bodyPr>
          <a:lstStyle/>
          <a:p>
            <a:pPr>
              <a:buFont typeface="Arial" pitchFamily="34" charset="0"/>
              <a:buChar char="•"/>
            </a:pPr>
            <a:r>
              <a:rPr lang="en-US" sz="2400" dirty="0" smtClean="0"/>
              <a:t> 90 degree rotation of conotruncus side by side vessels</a:t>
            </a:r>
          </a:p>
          <a:p>
            <a:pPr lvl="1">
              <a:buFont typeface="Arial" pitchFamily="34" charset="0"/>
              <a:buChar char="•"/>
            </a:pPr>
            <a:r>
              <a:rPr lang="en-US" sz="2400" b="1" dirty="0" smtClean="0"/>
              <a:t> DORV</a:t>
            </a:r>
            <a:endParaRPr lang="en-US" sz="2400" b="1" dirty="0"/>
          </a:p>
        </p:txBody>
      </p:sp>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Conotruncal defects</a:t>
            </a:r>
            <a:endParaRPr lang="en-US" dirty="0"/>
          </a:p>
        </p:txBody>
      </p:sp>
      <p:pic>
        <p:nvPicPr>
          <p:cNvPr id="4" name="Content Placeholder 3" descr="photo_2021-02-28_22-24-17.jpg"/>
          <p:cNvPicPr>
            <a:picLocks noGrp="1" noChangeAspect="1"/>
          </p:cNvPicPr>
          <p:nvPr>
            <p:ph idx="1"/>
          </p:nvPr>
        </p:nvPicPr>
        <p:blipFill>
          <a:blip r:embed="rId2" cstate="print"/>
          <a:stretch>
            <a:fillRect/>
          </a:stretch>
        </p:blipFill>
        <p:spPr>
          <a:xfrm>
            <a:off x="5858186" y="1828800"/>
            <a:ext cx="3285814" cy="4038600"/>
          </a:xfrm>
        </p:spPr>
      </p:pic>
      <p:sp>
        <p:nvSpPr>
          <p:cNvPr id="5" name="TextBox 4"/>
          <p:cNvSpPr txBox="1"/>
          <p:nvPr/>
        </p:nvSpPr>
        <p:spPr>
          <a:xfrm>
            <a:off x="685800" y="1905000"/>
            <a:ext cx="4876800" cy="4524315"/>
          </a:xfrm>
          <a:prstGeom prst="rect">
            <a:avLst/>
          </a:prstGeom>
          <a:noFill/>
        </p:spPr>
        <p:txBody>
          <a:bodyPr wrap="square" rtlCol="0">
            <a:spAutoFit/>
          </a:bodyPr>
          <a:lstStyle/>
          <a:p>
            <a:pPr>
              <a:buFont typeface="Arial" pitchFamily="34" charset="0"/>
              <a:buChar char="•"/>
            </a:pPr>
            <a:r>
              <a:rPr lang="en-US" sz="2400" dirty="0" smtClean="0"/>
              <a:t>Uneven septation at the expense of pulmonary side resulting from anterior displacement of conotruncal septum leads to </a:t>
            </a:r>
            <a:r>
              <a:rPr lang="en-US" sz="2400" b="1" dirty="0" smtClean="0"/>
              <a:t>Tetrology of Fallot</a:t>
            </a:r>
          </a:p>
          <a:p>
            <a:pPr>
              <a:buFont typeface="Arial" pitchFamily="34" charset="0"/>
              <a:buChar char="•"/>
            </a:pPr>
            <a:endParaRPr lang="en-US" sz="2400" b="1" dirty="0" smtClean="0"/>
          </a:p>
          <a:p>
            <a:pPr>
              <a:buFont typeface="Arial" pitchFamily="34" charset="0"/>
              <a:buChar char="•"/>
            </a:pPr>
            <a:r>
              <a:rPr lang="en-US" sz="2400" dirty="0" smtClean="0"/>
              <a:t> Lack of development or uneven septation of conotruncus leads to </a:t>
            </a:r>
            <a:r>
              <a:rPr lang="en-US" sz="2400" b="1" dirty="0" smtClean="0"/>
              <a:t>PS/PA/AS/AA</a:t>
            </a:r>
          </a:p>
          <a:p>
            <a:pPr>
              <a:buFont typeface="Arial" pitchFamily="34" charset="0"/>
              <a:buChar char="•"/>
            </a:pPr>
            <a:endParaRPr lang="en-US" sz="2400" b="1" dirty="0" smtClean="0"/>
          </a:p>
          <a:p>
            <a:pPr>
              <a:buFont typeface="Arial" pitchFamily="34" charset="0"/>
              <a:buChar char="•"/>
            </a:pPr>
            <a:r>
              <a:rPr lang="en-US" sz="2400" dirty="0" smtClean="0"/>
              <a:t> Semilunar valves  fused for variable distance leads to </a:t>
            </a:r>
            <a:r>
              <a:rPr lang="en-US" sz="2400" b="1" dirty="0" smtClean="0"/>
              <a:t> Valvular </a:t>
            </a:r>
            <a:r>
              <a:rPr lang="en-US" sz="2400" dirty="0" smtClean="0"/>
              <a:t> </a:t>
            </a:r>
            <a:r>
              <a:rPr lang="en-US" sz="2400" b="1" dirty="0" smtClean="0"/>
              <a:t>Stenosis of PA or Aorta</a:t>
            </a:r>
            <a:endParaRPr lang="en-US" sz="24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graphicFrame>
        <p:nvGraphicFramePr>
          <p:cNvPr id="4" name="Content Placeholder 3"/>
          <p:cNvGraphicFramePr>
            <a:graphicFrameLocks noGrp="1"/>
          </p:cNvGraphicFramePr>
          <p:nvPr>
            <p:ph idx="1"/>
          </p:nvPr>
        </p:nvGraphicFramePr>
        <p:xfrm>
          <a:off x="0" y="1752600"/>
          <a:ext cx="9144000" cy="4267201"/>
        </p:xfrm>
        <a:graphic>
          <a:graphicData uri="http://schemas.openxmlformats.org/drawingml/2006/table">
            <a:tbl>
              <a:tblPr firstRow="1" bandRow="1">
                <a:tableStyleId>{5C22544A-7EE6-4342-B048-85BDC9FD1C3A}</a:tableStyleId>
              </a:tblPr>
              <a:tblGrid>
                <a:gridCol w="4140679"/>
                <a:gridCol w="2674189"/>
                <a:gridCol w="1207697"/>
                <a:gridCol w="1121435"/>
              </a:tblGrid>
              <a:tr h="645847">
                <a:tc>
                  <a:txBody>
                    <a:bodyPr/>
                    <a:lstStyle/>
                    <a:p>
                      <a:endParaRPr lang="en-US" sz="2200" dirty="0"/>
                    </a:p>
                  </a:txBody>
                  <a:tcPr/>
                </a:tc>
                <a:tc>
                  <a:txBody>
                    <a:bodyPr/>
                    <a:lstStyle/>
                    <a:p>
                      <a:r>
                        <a:rPr lang="en-US" sz="2200" dirty="0" smtClean="0"/>
                        <a:t>Truncus</a:t>
                      </a:r>
                      <a:r>
                        <a:rPr lang="en-US" sz="2200" baseline="0" dirty="0" smtClean="0"/>
                        <a:t> arteriosus </a:t>
                      </a:r>
                      <a:endParaRPr lang="en-US" sz="2200" dirty="0"/>
                    </a:p>
                  </a:txBody>
                  <a:tcPr/>
                </a:tc>
                <a:tc>
                  <a:txBody>
                    <a:bodyPr/>
                    <a:lstStyle/>
                    <a:p>
                      <a:r>
                        <a:rPr lang="en-US" sz="2200" dirty="0" smtClean="0"/>
                        <a:t>TGA</a:t>
                      </a:r>
                      <a:endParaRPr lang="en-US" sz="2200" dirty="0"/>
                    </a:p>
                  </a:txBody>
                  <a:tcPr/>
                </a:tc>
                <a:tc>
                  <a:txBody>
                    <a:bodyPr/>
                    <a:lstStyle/>
                    <a:p>
                      <a:r>
                        <a:rPr lang="en-US" sz="2200" dirty="0" smtClean="0"/>
                        <a:t>DORV</a:t>
                      </a:r>
                      <a:endParaRPr lang="en-US" sz="2200" dirty="0"/>
                    </a:p>
                  </a:txBody>
                  <a:tcPr/>
                </a:tc>
              </a:tr>
              <a:tr h="645847">
                <a:tc>
                  <a:txBody>
                    <a:bodyPr/>
                    <a:lstStyle/>
                    <a:p>
                      <a:r>
                        <a:rPr lang="en-US" sz="2200" dirty="0" smtClean="0"/>
                        <a:t>Conal Musculature</a:t>
                      </a:r>
                      <a:endParaRPr lang="en-US" sz="2200" dirty="0"/>
                    </a:p>
                  </a:txBody>
                  <a:tcPr/>
                </a:tc>
                <a:tc>
                  <a:txBody>
                    <a:bodyPr/>
                    <a:lstStyle/>
                    <a:p>
                      <a:pPr algn="ctr"/>
                      <a:r>
                        <a:rPr lang="en-US" sz="2200" b="1" dirty="0" smtClean="0"/>
                        <a:t>-</a:t>
                      </a:r>
                      <a:endParaRPr lang="en-US" sz="2200" b="1" dirty="0"/>
                    </a:p>
                  </a:txBody>
                  <a:tcPr/>
                </a:tc>
                <a:tc>
                  <a:txBody>
                    <a:bodyPr/>
                    <a:lstStyle/>
                    <a:p>
                      <a:pPr algn="ctr"/>
                      <a:r>
                        <a:rPr lang="en-US" sz="2200" b="1" dirty="0" smtClean="0"/>
                        <a:t>+</a:t>
                      </a:r>
                      <a:endParaRPr lang="en-US" sz="2200" b="1" dirty="0"/>
                    </a:p>
                  </a:txBody>
                  <a:tcPr/>
                </a:tc>
                <a:tc>
                  <a:txBody>
                    <a:bodyPr/>
                    <a:lstStyle/>
                    <a:p>
                      <a:pPr algn="ctr"/>
                      <a:r>
                        <a:rPr lang="en-US" sz="2200" b="1" dirty="0" smtClean="0"/>
                        <a:t>+</a:t>
                      </a:r>
                      <a:endParaRPr lang="en-US" sz="2200" b="1" dirty="0"/>
                    </a:p>
                  </a:txBody>
                  <a:tcPr/>
                </a:tc>
              </a:tr>
              <a:tr h="668913">
                <a:tc>
                  <a:txBody>
                    <a:bodyPr/>
                    <a:lstStyle/>
                    <a:p>
                      <a:r>
                        <a:rPr lang="en-US" sz="2200" dirty="0" smtClean="0"/>
                        <a:t>Conotruncal  AP septations</a:t>
                      </a:r>
                      <a:endParaRPr lang="en-US" sz="2200" dirty="0"/>
                    </a:p>
                  </a:txBody>
                  <a:tcPr/>
                </a:tc>
                <a:tc>
                  <a:txBody>
                    <a:bodyPr/>
                    <a:lstStyle/>
                    <a:p>
                      <a:pPr algn="ctr"/>
                      <a:r>
                        <a:rPr lang="en-US" sz="2200" b="1" dirty="0" smtClean="0"/>
                        <a:t>-</a:t>
                      </a:r>
                      <a:endParaRPr lang="en-US" sz="2200" b="1" dirty="0"/>
                    </a:p>
                  </a:txBody>
                  <a:tcPr/>
                </a:tc>
                <a:tc>
                  <a:txBody>
                    <a:bodyPr/>
                    <a:lstStyle/>
                    <a:p>
                      <a:pPr algn="ctr"/>
                      <a:r>
                        <a:rPr lang="en-US" sz="2200" b="1" dirty="0" smtClean="0"/>
                        <a:t>+</a:t>
                      </a:r>
                      <a:endParaRPr lang="en-US" sz="2200" b="1" dirty="0"/>
                    </a:p>
                  </a:txBody>
                  <a:tcPr/>
                </a:tc>
                <a:tc>
                  <a:txBody>
                    <a:bodyPr/>
                    <a:lstStyle/>
                    <a:p>
                      <a:pPr algn="ctr"/>
                      <a:r>
                        <a:rPr lang="en-US" sz="2200" b="1" dirty="0" smtClean="0"/>
                        <a:t>+</a:t>
                      </a:r>
                      <a:endParaRPr lang="en-US" sz="2200" b="1" dirty="0"/>
                    </a:p>
                  </a:txBody>
                  <a:tcPr/>
                </a:tc>
              </a:tr>
              <a:tr h="1660747">
                <a:tc>
                  <a:txBody>
                    <a:bodyPr/>
                    <a:lstStyle/>
                    <a:p>
                      <a:r>
                        <a:rPr lang="en-US" sz="2200" dirty="0" smtClean="0"/>
                        <a:t>Left sided Pulmonary portion</a:t>
                      </a:r>
                      <a:r>
                        <a:rPr lang="en-US" sz="2200" baseline="0" dirty="0" smtClean="0"/>
                        <a:t> of Conotruncus translocates leftward from RV to LV</a:t>
                      </a:r>
                      <a:endParaRPr lang="en-US" sz="2200" dirty="0"/>
                    </a:p>
                  </a:txBody>
                  <a:tcPr/>
                </a:tc>
                <a:tc>
                  <a:txBody>
                    <a:bodyPr/>
                    <a:lstStyle/>
                    <a:p>
                      <a:pPr algn="ctr"/>
                      <a:r>
                        <a:rPr lang="en-US" sz="2200" b="1" dirty="0" smtClean="0"/>
                        <a:t>+</a:t>
                      </a:r>
                      <a:endParaRPr lang="en-US" sz="2200" b="1" dirty="0"/>
                    </a:p>
                  </a:txBody>
                  <a:tcPr/>
                </a:tc>
                <a:tc>
                  <a:txBody>
                    <a:bodyPr/>
                    <a:lstStyle/>
                    <a:p>
                      <a:pPr algn="ctr"/>
                      <a:r>
                        <a:rPr lang="en-US" sz="2200" b="1" dirty="0" smtClean="0"/>
                        <a:t>+</a:t>
                      </a:r>
                      <a:endParaRPr lang="en-US" sz="2200" b="1" dirty="0"/>
                    </a:p>
                  </a:txBody>
                  <a:tcPr/>
                </a:tc>
                <a:tc>
                  <a:txBody>
                    <a:bodyPr/>
                    <a:lstStyle/>
                    <a:p>
                      <a:pPr algn="ctr"/>
                      <a:r>
                        <a:rPr lang="en-US" sz="2200" b="1" dirty="0" smtClean="0"/>
                        <a:t>-</a:t>
                      </a:r>
                      <a:endParaRPr lang="en-US" sz="2200" b="1" dirty="0"/>
                    </a:p>
                  </a:txBody>
                  <a:tcPr/>
                </a:tc>
              </a:tr>
              <a:tr h="645847">
                <a:tc>
                  <a:txBody>
                    <a:bodyPr/>
                    <a:lstStyle/>
                    <a:p>
                      <a:r>
                        <a:rPr lang="en-US" sz="2200" dirty="0" smtClean="0"/>
                        <a:t>Lack of conotruncal rotation</a:t>
                      </a:r>
                      <a:endParaRPr lang="en-US" sz="2200" dirty="0"/>
                    </a:p>
                  </a:txBody>
                  <a:tcPr/>
                </a:tc>
                <a:tc>
                  <a:txBody>
                    <a:bodyPr/>
                    <a:lstStyle/>
                    <a:p>
                      <a:pPr algn="ctr"/>
                      <a:r>
                        <a:rPr lang="en-US" sz="2200" b="1" dirty="0" smtClean="0"/>
                        <a:t>-</a:t>
                      </a:r>
                      <a:endParaRPr lang="en-US" sz="2200" b="1" dirty="0"/>
                    </a:p>
                  </a:txBody>
                  <a:tcPr/>
                </a:tc>
                <a:tc>
                  <a:txBody>
                    <a:bodyPr/>
                    <a:lstStyle/>
                    <a:p>
                      <a:pPr algn="ctr"/>
                      <a:r>
                        <a:rPr lang="en-US" sz="2200" b="1" dirty="0" smtClean="0"/>
                        <a:t>+</a:t>
                      </a:r>
                      <a:endParaRPr lang="en-US" sz="2200" b="1" dirty="0"/>
                    </a:p>
                  </a:txBody>
                  <a:tcPr/>
                </a:tc>
                <a:tc>
                  <a:txBody>
                    <a:bodyPr/>
                    <a:lstStyle/>
                    <a:p>
                      <a:pPr algn="ctr"/>
                      <a:r>
                        <a:rPr lang="en-US" sz="2200" b="1" dirty="0" smtClean="0"/>
                        <a:t>+</a:t>
                      </a:r>
                      <a:endParaRPr lang="en-US" sz="2200" b="1" dirty="0"/>
                    </a:p>
                  </a:txBody>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Aortic arches </a:t>
            </a:r>
            <a:endParaRPr lang="en-US" dirty="0"/>
          </a:p>
        </p:txBody>
      </p:sp>
      <p:pic>
        <p:nvPicPr>
          <p:cNvPr id="4" name="Content Placeholder 3" descr="Capture.PNG"/>
          <p:cNvPicPr>
            <a:picLocks noGrp="1" noChangeAspect="1"/>
          </p:cNvPicPr>
          <p:nvPr>
            <p:ph idx="1"/>
          </p:nvPr>
        </p:nvPicPr>
        <p:blipFill>
          <a:blip r:embed="rId2" cstate="print"/>
          <a:stretch>
            <a:fillRect/>
          </a:stretch>
        </p:blipFill>
        <p:spPr>
          <a:xfrm>
            <a:off x="0" y="1752600"/>
            <a:ext cx="3927231" cy="3438872"/>
          </a:xfrm>
        </p:spPr>
      </p:pic>
      <p:sp>
        <p:nvSpPr>
          <p:cNvPr id="5" name="TextBox 4"/>
          <p:cNvSpPr txBox="1"/>
          <p:nvPr/>
        </p:nvSpPr>
        <p:spPr>
          <a:xfrm>
            <a:off x="3962400" y="1752600"/>
            <a:ext cx="4495800" cy="3785652"/>
          </a:xfrm>
          <a:prstGeom prst="rect">
            <a:avLst/>
          </a:prstGeom>
          <a:noFill/>
        </p:spPr>
        <p:txBody>
          <a:bodyPr wrap="square" rtlCol="0">
            <a:spAutoFit/>
          </a:bodyPr>
          <a:lstStyle/>
          <a:p>
            <a:pPr>
              <a:buFont typeface="Arial" pitchFamily="34" charset="0"/>
              <a:buChar char="•"/>
            </a:pPr>
            <a:r>
              <a:rPr lang="en-US" sz="2400" dirty="0" smtClean="0"/>
              <a:t>Aortic sac forms the right and left horns</a:t>
            </a:r>
          </a:p>
          <a:p>
            <a:pPr>
              <a:buFont typeface="Arial" pitchFamily="34" charset="0"/>
              <a:buChar char="•"/>
            </a:pPr>
            <a:endParaRPr lang="en-US" sz="2400" dirty="0" smtClean="0"/>
          </a:p>
          <a:p>
            <a:pPr>
              <a:buFont typeface="Arial" pitchFamily="34" charset="0"/>
              <a:buChar char="•"/>
            </a:pPr>
            <a:r>
              <a:rPr lang="en-US" sz="2400" dirty="0" smtClean="0"/>
              <a:t>Each pharyngeal arch receives its own artery</a:t>
            </a:r>
          </a:p>
          <a:p>
            <a:pPr>
              <a:buFont typeface="Arial" pitchFamily="34" charset="0"/>
              <a:buChar char="•"/>
            </a:pPr>
            <a:endParaRPr lang="en-US" sz="2400" dirty="0" smtClean="0"/>
          </a:p>
          <a:p>
            <a:pPr>
              <a:buFont typeface="Arial" pitchFamily="34" charset="0"/>
              <a:buChar char="•"/>
            </a:pPr>
            <a:r>
              <a:rPr lang="en-US" sz="2400" dirty="0" smtClean="0"/>
              <a:t>Aortic arches arise from the aortic sac – the most distal part of  truncal arteriosus and terminate in the right and left dorsal aortae </a:t>
            </a:r>
            <a:endParaRPr lang="en-US" sz="24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Aortic arches </a:t>
            </a:r>
            <a:endParaRPr lang="en-US" dirty="0"/>
          </a:p>
        </p:txBody>
      </p:sp>
      <p:pic>
        <p:nvPicPr>
          <p:cNvPr id="4" name="Content Placeholder 3" descr="aortic arch.jpeg"/>
          <p:cNvPicPr>
            <a:picLocks noGrp="1" noChangeAspect="1"/>
          </p:cNvPicPr>
          <p:nvPr>
            <p:ph idx="1"/>
          </p:nvPr>
        </p:nvPicPr>
        <p:blipFill>
          <a:blip r:embed="rId2" cstate="print"/>
          <a:stretch>
            <a:fillRect/>
          </a:stretch>
        </p:blipFill>
        <p:spPr>
          <a:xfrm>
            <a:off x="0" y="1524000"/>
            <a:ext cx="5029200" cy="5052059"/>
          </a:xfrm>
        </p:spPr>
      </p:pic>
      <p:sp>
        <p:nvSpPr>
          <p:cNvPr id="5" name="TextBox 4"/>
          <p:cNvSpPr txBox="1"/>
          <p:nvPr/>
        </p:nvSpPr>
        <p:spPr>
          <a:xfrm>
            <a:off x="5029200" y="1905000"/>
            <a:ext cx="3886200" cy="4154984"/>
          </a:xfrm>
          <a:prstGeom prst="rect">
            <a:avLst/>
          </a:prstGeom>
          <a:noFill/>
        </p:spPr>
        <p:txBody>
          <a:bodyPr wrap="square" rtlCol="0">
            <a:spAutoFit/>
          </a:bodyPr>
          <a:lstStyle/>
          <a:p>
            <a:pPr>
              <a:buFont typeface="Arial" pitchFamily="34" charset="0"/>
              <a:buChar char="•"/>
            </a:pPr>
            <a:r>
              <a:rPr lang="en-US" sz="2400" dirty="0" smtClean="0"/>
              <a:t>Pharyngeal arches and their vessels appear in cranial to caudal sequence </a:t>
            </a:r>
          </a:p>
          <a:p>
            <a:pPr>
              <a:buFont typeface="Arial" pitchFamily="34" charset="0"/>
              <a:buChar char="•"/>
            </a:pPr>
            <a:endParaRPr lang="en-US" sz="2400" dirty="0" smtClean="0"/>
          </a:p>
          <a:p>
            <a:pPr>
              <a:buFont typeface="Arial" pitchFamily="34" charset="0"/>
              <a:buChar char="•"/>
            </a:pPr>
            <a:r>
              <a:rPr lang="en-US" sz="2400" dirty="0" smtClean="0"/>
              <a:t>There are total of 6(5) pairs of arteries (Fifth arch either never forms or forms and regresses)</a:t>
            </a:r>
          </a:p>
          <a:p>
            <a:pPr>
              <a:buFont typeface="Arial" pitchFamily="34" charset="0"/>
              <a:buChar char="•"/>
            </a:pPr>
            <a:endParaRPr lang="en-US" sz="2400" dirty="0" smtClean="0"/>
          </a:p>
          <a:p>
            <a:pPr>
              <a:buFont typeface="Arial" pitchFamily="34" charset="0"/>
              <a:buChar char="•"/>
            </a:pPr>
            <a:r>
              <a:rPr lang="en-US" sz="2400" dirty="0" smtClean="0"/>
              <a:t> 3</a:t>
            </a:r>
            <a:r>
              <a:rPr lang="en-US" sz="2400" baseline="30000" dirty="0" smtClean="0"/>
              <a:t>rd</a:t>
            </a:r>
            <a:r>
              <a:rPr lang="en-US" sz="2400" dirty="0" smtClean="0"/>
              <a:t> , 4</a:t>
            </a:r>
            <a:r>
              <a:rPr lang="en-US" sz="2400" baseline="30000" dirty="0" smtClean="0"/>
              <a:t>th</a:t>
            </a:r>
            <a:r>
              <a:rPr lang="en-US" sz="2400" dirty="0" smtClean="0"/>
              <a:t>, 6</a:t>
            </a:r>
            <a:r>
              <a:rPr lang="en-US" sz="2400" baseline="30000" dirty="0" smtClean="0"/>
              <a:t>th</a:t>
            </a:r>
            <a:r>
              <a:rPr lang="en-US" sz="2400" dirty="0" smtClean="0"/>
              <a:t> arches are large arches</a:t>
            </a:r>
            <a:endParaRPr lang="en-US" sz="24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Aortic arches </a:t>
            </a:r>
            <a:endParaRPr lang="en-US" dirty="0"/>
          </a:p>
        </p:txBody>
      </p:sp>
      <p:sp>
        <p:nvSpPr>
          <p:cNvPr id="3" name="Content Placeholder 2"/>
          <p:cNvSpPr>
            <a:spLocks noGrp="1"/>
          </p:cNvSpPr>
          <p:nvPr>
            <p:ph idx="1"/>
          </p:nvPr>
        </p:nvSpPr>
        <p:spPr/>
        <p:txBody>
          <a:bodyPr>
            <a:noAutofit/>
          </a:bodyPr>
          <a:lstStyle/>
          <a:p>
            <a:r>
              <a:rPr lang="en-US" sz="2000" b="1" dirty="0" smtClean="0"/>
              <a:t>Right horn </a:t>
            </a:r>
            <a:r>
              <a:rPr lang="en-US" sz="2000" dirty="0" smtClean="0"/>
              <a:t>gives to brachiocephalic artery </a:t>
            </a:r>
          </a:p>
          <a:p>
            <a:r>
              <a:rPr lang="en-US" sz="2000" b="1" dirty="0" smtClean="0"/>
              <a:t>Left horn </a:t>
            </a:r>
            <a:r>
              <a:rPr lang="en-US" sz="2000" dirty="0" smtClean="0"/>
              <a:t> to proximal segment of arch </a:t>
            </a:r>
          </a:p>
          <a:p>
            <a:r>
              <a:rPr lang="en-US" sz="2000" b="1" dirty="0" smtClean="0"/>
              <a:t>3</a:t>
            </a:r>
            <a:r>
              <a:rPr lang="en-US" sz="2000" b="1" baseline="30000" dirty="0" smtClean="0"/>
              <a:t>rd</a:t>
            </a:r>
            <a:r>
              <a:rPr lang="en-US" sz="2000" b="1" dirty="0" smtClean="0"/>
              <a:t> arch- </a:t>
            </a:r>
            <a:r>
              <a:rPr lang="en-US" sz="2000" dirty="0" smtClean="0"/>
              <a:t> Common carotid artery and first part of ICA (remaining ICA is from cranial portion of dorsal aorta), ECA sprouts from 3</a:t>
            </a:r>
            <a:r>
              <a:rPr lang="en-US" sz="2000" baseline="30000" dirty="0" smtClean="0"/>
              <a:t>rd</a:t>
            </a:r>
            <a:r>
              <a:rPr lang="en-US" sz="2000" dirty="0" smtClean="0"/>
              <a:t> arch</a:t>
            </a:r>
          </a:p>
          <a:p>
            <a:r>
              <a:rPr lang="en-US" sz="2000" b="1" dirty="0" smtClean="0"/>
              <a:t>4</a:t>
            </a:r>
            <a:r>
              <a:rPr lang="en-US" sz="2000" b="1" baseline="30000" dirty="0" smtClean="0"/>
              <a:t>th</a:t>
            </a:r>
            <a:r>
              <a:rPr lang="en-US" sz="2000" b="1" dirty="0" smtClean="0"/>
              <a:t> arch-	</a:t>
            </a:r>
          </a:p>
          <a:p>
            <a:pPr lvl="1"/>
            <a:r>
              <a:rPr lang="en-US" sz="2000" b="1" dirty="0" smtClean="0"/>
              <a:t> </a:t>
            </a:r>
            <a:r>
              <a:rPr lang="en-US" sz="2000" dirty="0" smtClean="0"/>
              <a:t>Left side – part of arch of aorta between left CCA and left SCA</a:t>
            </a:r>
          </a:p>
          <a:p>
            <a:pPr lvl="1"/>
            <a:r>
              <a:rPr lang="en-US" sz="2000" dirty="0" smtClean="0"/>
              <a:t>Right side – proximal segment of right SCA (distal part formed by portion of right dorsal aorta and 7</a:t>
            </a:r>
            <a:r>
              <a:rPr lang="en-US" sz="2000" baseline="30000" dirty="0" smtClean="0"/>
              <a:t>th</a:t>
            </a:r>
            <a:r>
              <a:rPr lang="en-US" sz="2000" dirty="0" smtClean="0"/>
              <a:t> intersegmental artery)</a:t>
            </a:r>
          </a:p>
          <a:p>
            <a:r>
              <a:rPr lang="en-US" sz="2000" b="1" dirty="0" smtClean="0"/>
              <a:t>6</a:t>
            </a:r>
            <a:r>
              <a:rPr lang="en-US" sz="2000" b="1" baseline="30000" dirty="0" smtClean="0"/>
              <a:t>th</a:t>
            </a:r>
            <a:r>
              <a:rPr lang="en-US" sz="2000" b="1" dirty="0" smtClean="0"/>
              <a:t> arch </a:t>
            </a:r>
            <a:r>
              <a:rPr lang="en-US" sz="2000" dirty="0" smtClean="0"/>
              <a:t>(Pulmonary arch)- Right side- proximal part becomes proximal part of RPA, distal part disappears</a:t>
            </a:r>
          </a:p>
          <a:p>
            <a:pPr lvl="1"/>
            <a:r>
              <a:rPr lang="en-US" sz="2000" dirty="0" smtClean="0"/>
              <a:t>Left side- Proximal part becomes part of LPA, distal persists as PDA</a:t>
            </a:r>
          </a:p>
          <a:p>
            <a:pPr lvl="2"/>
            <a:endParaRPr lang="en-US" sz="2000" dirty="0" smtClean="0"/>
          </a:p>
          <a:p>
            <a:endParaRPr lang="en-US" sz="2000" b="1"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Aortic arches </a:t>
            </a:r>
            <a:endParaRPr lang="en-US" dirty="0"/>
          </a:p>
        </p:txBody>
      </p:sp>
      <p:pic>
        <p:nvPicPr>
          <p:cNvPr id="4" name="Content Placeholder 3" descr="photo_2021-02-28_23-03-26.jpg"/>
          <p:cNvPicPr>
            <a:picLocks noGrp="1" noChangeAspect="1"/>
          </p:cNvPicPr>
          <p:nvPr>
            <p:ph idx="1"/>
          </p:nvPr>
        </p:nvPicPr>
        <p:blipFill>
          <a:blip r:embed="rId2" cstate="print"/>
          <a:stretch>
            <a:fillRect/>
          </a:stretch>
        </p:blipFill>
        <p:spPr>
          <a:xfrm>
            <a:off x="1986136" y="1600200"/>
            <a:ext cx="5171727" cy="4525963"/>
          </a:xfr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Other Changes </a:t>
            </a:r>
            <a:endParaRPr lang="en-US" dirty="0"/>
          </a:p>
        </p:txBody>
      </p:sp>
      <p:pic>
        <p:nvPicPr>
          <p:cNvPr id="4" name="Content Placeholder 3" descr="photo_2021-02-28_23-23-34.jpg"/>
          <p:cNvPicPr>
            <a:picLocks noGrp="1" noChangeAspect="1"/>
          </p:cNvPicPr>
          <p:nvPr>
            <p:ph idx="1"/>
          </p:nvPr>
        </p:nvPicPr>
        <p:blipFill>
          <a:blip r:embed="rId2" cstate="print"/>
          <a:stretch>
            <a:fillRect/>
          </a:stretch>
        </p:blipFill>
        <p:spPr>
          <a:xfrm>
            <a:off x="5638800" y="1676400"/>
            <a:ext cx="2673918" cy="3581400"/>
          </a:xfrm>
        </p:spPr>
      </p:pic>
      <p:sp>
        <p:nvSpPr>
          <p:cNvPr id="5" name="TextBox 4"/>
          <p:cNvSpPr txBox="1"/>
          <p:nvPr/>
        </p:nvSpPr>
        <p:spPr>
          <a:xfrm>
            <a:off x="609600" y="1981200"/>
            <a:ext cx="4724400" cy="3046988"/>
          </a:xfrm>
          <a:prstGeom prst="rect">
            <a:avLst/>
          </a:prstGeom>
          <a:noFill/>
        </p:spPr>
        <p:txBody>
          <a:bodyPr wrap="square" rtlCol="0">
            <a:spAutoFit/>
          </a:bodyPr>
          <a:lstStyle/>
          <a:p>
            <a:pPr marL="342900" indent="-342900">
              <a:buFont typeface="Arial" pitchFamily="34" charset="0"/>
              <a:buChar char="•"/>
            </a:pPr>
            <a:r>
              <a:rPr lang="en-US" sz="2400" dirty="0" smtClean="0"/>
              <a:t>Dorsal aorta between the entrance of 3</a:t>
            </a:r>
            <a:r>
              <a:rPr lang="en-US" sz="2400" baseline="30000" dirty="0" smtClean="0"/>
              <a:t>rd</a:t>
            </a:r>
            <a:r>
              <a:rPr lang="en-US" sz="2400" dirty="0" smtClean="0"/>
              <a:t> and 4</a:t>
            </a:r>
            <a:r>
              <a:rPr lang="en-US" sz="2400" baseline="30000" dirty="0" smtClean="0"/>
              <a:t>th</a:t>
            </a:r>
            <a:r>
              <a:rPr lang="en-US" sz="2400" dirty="0" smtClean="0"/>
              <a:t> arch (carotid duct) disappears</a:t>
            </a:r>
          </a:p>
          <a:p>
            <a:pPr marL="342900" indent="-342900">
              <a:buAutoNum type="arabicParenR"/>
            </a:pPr>
            <a:endParaRPr lang="en-US" sz="2400" dirty="0" smtClean="0"/>
          </a:p>
          <a:p>
            <a:pPr marL="342900" indent="-342900">
              <a:buFont typeface="Arial" pitchFamily="34" charset="0"/>
              <a:buChar char="•"/>
            </a:pPr>
            <a:r>
              <a:rPr lang="en-US" sz="2400" dirty="0" smtClean="0"/>
              <a:t>Right dorsal aorta disappears between the origin of 7</a:t>
            </a:r>
            <a:r>
              <a:rPr lang="en-US" sz="2400" baseline="30000" dirty="0" smtClean="0"/>
              <a:t>th</a:t>
            </a:r>
            <a:r>
              <a:rPr lang="en-US" sz="2400" dirty="0" smtClean="0"/>
              <a:t> intersegmental artery and the junction with the left dorsal aorta </a:t>
            </a:r>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p:sp>
        <p:nvSpPr>
          <p:cNvPr id="3" name="Content Placeholder 2"/>
          <p:cNvSpPr>
            <a:spLocks noGrp="1"/>
          </p:cNvSpPr>
          <p:nvPr>
            <p:ph idx="1"/>
          </p:nvPr>
        </p:nvSpPr>
        <p:spPr/>
        <p:txBody>
          <a:bodyPr/>
          <a:lstStyle/>
          <a:p>
            <a:r>
              <a:rPr lang="en-US" dirty="0" smtClean="0"/>
              <a:t>Formation of bilateral heart fields</a:t>
            </a:r>
          </a:p>
          <a:p>
            <a:r>
              <a:rPr lang="en-US" dirty="0" smtClean="0"/>
              <a:t>Formation of  the heart tube</a:t>
            </a:r>
          </a:p>
          <a:p>
            <a:r>
              <a:rPr lang="en-US" dirty="0" smtClean="0"/>
              <a:t>Folding of the heart tube</a:t>
            </a:r>
          </a:p>
          <a:p>
            <a:r>
              <a:rPr lang="en-US" dirty="0" smtClean="0"/>
              <a:t>Looping of the heart tube</a:t>
            </a:r>
          </a:p>
          <a:p>
            <a:r>
              <a:rPr lang="en-US" dirty="0" smtClean="0"/>
              <a:t>Chamber specification and compaction</a:t>
            </a:r>
          </a:p>
          <a:p>
            <a:pPr>
              <a:buNone/>
            </a:pPr>
            <a:endParaRPr lang="en-US" dirty="0" smtClean="0"/>
          </a:p>
          <a:p>
            <a:pPr>
              <a:buNone/>
            </a:pPr>
            <a:endParaRPr lang="en-IN" dirty="0" smtClean="0"/>
          </a:p>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Changes </a:t>
            </a:r>
            <a:endParaRPr lang="en-US" dirty="0"/>
          </a:p>
        </p:txBody>
      </p:sp>
      <p:pic>
        <p:nvPicPr>
          <p:cNvPr id="4" name="Content Placeholder 3" descr="photo_2021-02-28_23-32-44.jpg"/>
          <p:cNvPicPr>
            <a:picLocks noGrp="1" noChangeAspect="1"/>
          </p:cNvPicPr>
          <p:nvPr>
            <p:ph idx="1"/>
          </p:nvPr>
        </p:nvPicPr>
        <p:blipFill>
          <a:blip r:embed="rId2" cstate="print"/>
          <a:stretch>
            <a:fillRect/>
          </a:stretch>
        </p:blipFill>
        <p:spPr>
          <a:xfrm>
            <a:off x="5294533" y="1371601"/>
            <a:ext cx="3685274" cy="3657600"/>
          </a:xfrm>
        </p:spPr>
      </p:pic>
      <p:sp>
        <p:nvSpPr>
          <p:cNvPr id="5" name="TextBox 4"/>
          <p:cNvSpPr txBox="1"/>
          <p:nvPr/>
        </p:nvSpPr>
        <p:spPr>
          <a:xfrm>
            <a:off x="457200" y="1981200"/>
            <a:ext cx="5105400" cy="3046988"/>
          </a:xfrm>
          <a:prstGeom prst="rect">
            <a:avLst/>
          </a:prstGeom>
          <a:noFill/>
        </p:spPr>
        <p:txBody>
          <a:bodyPr wrap="square" rtlCol="0">
            <a:spAutoFit/>
          </a:bodyPr>
          <a:lstStyle/>
          <a:p>
            <a:pPr>
              <a:buFont typeface="Arial" pitchFamily="34" charset="0"/>
              <a:buChar char="•"/>
            </a:pPr>
            <a:r>
              <a:rPr lang="en-US" sz="2400" dirty="0" smtClean="0"/>
              <a:t>Carotid and brachiophalic arteries elongate as the heart is pushed into thorax </a:t>
            </a:r>
          </a:p>
          <a:p>
            <a:pPr>
              <a:buFont typeface="Arial" pitchFamily="34" charset="0"/>
              <a:buChar char="•"/>
            </a:pPr>
            <a:endParaRPr lang="en-US" sz="2400" dirty="0" smtClean="0"/>
          </a:p>
          <a:p>
            <a:pPr>
              <a:buFont typeface="Arial" pitchFamily="34" charset="0"/>
              <a:buChar char="•"/>
            </a:pPr>
            <a:r>
              <a:rPr lang="en-US" sz="2400" dirty="0" smtClean="0"/>
              <a:t>Hence the lest subclavian artery shifts its origin from aorta at the 7</a:t>
            </a:r>
            <a:r>
              <a:rPr lang="en-US" sz="2400" baseline="30000" dirty="0" smtClean="0"/>
              <a:t>th</a:t>
            </a:r>
            <a:r>
              <a:rPr lang="en-US" sz="2400" dirty="0" smtClean="0"/>
              <a:t> intersegmental artery to close to left common carotid artery </a:t>
            </a:r>
            <a:endParaRPr lang="en-US" sz="24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Arterial system defects</a:t>
            </a:r>
            <a:endParaRPr lang="en-US" dirty="0"/>
          </a:p>
        </p:txBody>
      </p:sp>
      <p:pic>
        <p:nvPicPr>
          <p:cNvPr id="4" name="Content Placeholder 3" descr="12.PNG"/>
          <p:cNvPicPr>
            <a:picLocks noGrp="1" noChangeAspect="1"/>
          </p:cNvPicPr>
          <p:nvPr>
            <p:ph idx="1"/>
          </p:nvPr>
        </p:nvPicPr>
        <p:blipFill>
          <a:blip r:embed="rId2" cstate="print"/>
          <a:stretch>
            <a:fillRect/>
          </a:stretch>
        </p:blipFill>
        <p:spPr>
          <a:xfrm>
            <a:off x="914400" y="2133600"/>
            <a:ext cx="2648320" cy="2915057"/>
          </a:xfrm>
        </p:spPr>
      </p:pic>
      <p:pic>
        <p:nvPicPr>
          <p:cNvPr id="4098" name="Picture 2" descr="D:\Cardiology\Academics\Presentation\Embryology\pictures\Capture1.PNG"/>
          <p:cNvPicPr>
            <a:picLocks noChangeAspect="1" noChangeArrowheads="1"/>
          </p:cNvPicPr>
          <p:nvPr/>
        </p:nvPicPr>
        <p:blipFill>
          <a:blip r:embed="rId3" cstate="print"/>
          <a:srcRect/>
          <a:stretch>
            <a:fillRect/>
          </a:stretch>
        </p:blipFill>
        <p:spPr bwMode="auto">
          <a:xfrm>
            <a:off x="5334000" y="2133600"/>
            <a:ext cx="2381250" cy="2800350"/>
          </a:xfrm>
          <a:prstGeom prst="rect">
            <a:avLst/>
          </a:prstGeom>
          <a:noFill/>
        </p:spPr>
      </p:pic>
      <p:sp>
        <p:nvSpPr>
          <p:cNvPr id="6" name="TextBox 5"/>
          <p:cNvSpPr txBox="1"/>
          <p:nvPr/>
        </p:nvSpPr>
        <p:spPr>
          <a:xfrm>
            <a:off x="762000" y="5257800"/>
            <a:ext cx="7086600" cy="1785104"/>
          </a:xfrm>
          <a:prstGeom prst="rect">
            <a:avLst/>
          </a:prstGeom>
          <a:noFill/>
        </p:spPr>
        <p:txBody>
          <a:bodyPr wrap="square" rtlCol="0">
            <a:spAutoFit/>
          </a:bodyPr>
          <a:lstStyle/>
          <a:p>
            <a:r>
              <a:rPr lang="en-US" sz="2200" b="1" dirty="0" smtClean="0"/>
              <a:t>Interrupted arch of Aorta (IAA): </a:t>
            </a:r>
            <a:r>
              <a:rPr lang="en-US" sz="2200" dirty="0" smtClean="0"/>
              <a:t>Complete obliteration of 4</a:t>
            </a:r>
            <a:r>
              <a:rPr lang="en-US" sz="2200" baseline="30000" dirty="0" smtClean="0"/>
              <a:t>th</a:t>
            </a:r>
            <a:r>
              <a:rPr lang="en-US" sz="2200" dirty="0" smtClean="0"/>
              <a:t> arch </a:t>
            </a:r>
          </a:p>
          <a:p>
            <a:endParaRPr lang="en-US" sz="2200" dirty="0" smtClean="0"/>
          </a:p>
          <a:p>
            <a:r>
              <a:rPr lang="en-US" sz="2200" b="1" dirty="0" smtClean="0"/>
              <a:t>Coarctation of Aorta</a:t>
            </a:r>
            <a:r>
              <a:rPr lang="en-US" sz="2200" dirty="0" smtClean="0"/>
              <a:t>: Partial obliteration of 4</a:t>
            </a:r>
            <a:r>
              <a:rPr lang="en-US" sz="2200" baseline="30000" dirty="0" smtClean="0"/>
              <a:t>th</a:t>
            </a:r>
            <a:r>
              <a:rPr lang="en-US" sz="2200" dirty="0" smtClean="0"/>
              <a:t> arch </a:t>
            </a:r>
          </a:p>
          <a:p>
            <a:endParaRPr lang="en-US" sz="22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Arterial system defects</a:t>
            </a:r>
            <a:endParaRPr lang="en-US" dirty="0"/>
          </a:p>
        </p:txBody>
      </p:sp>
      <p:pic>
        <p:nvPicPr>
          <p:cNvPr id="5122" name="Picture 2"/>
          <p:cNvPicPr>
            <a:picLocks noGrp="1" noChangeAspect="1" noChangeArrowheads="1"/>
          </p:cNvPicPr>
          <p:nvPr>
            <p:ph idx="1"/>
          </p:nvPr>
        </p:nvPicPr>
        <p:blipFill>
          <a:blip r:embed="rId2" cstate="print"/>
          <a:srcRect/>
          <a:stretch>
            <a:fillRect/>
          </a:stretch>
        </p:blipFill>
        <p:spPr bwMode="auto">
          <a:xfrm flipH="1">
            <a:off x="2514600" y="1447800"/>
            <a:ext cx="3602399" cy="3459163"/>
          </a:xfrm>
          <a:prstGeom prst="rect">
            <a:avLst/>
          </a:prstGeom>
          <a:noFill/>
          <a:ln w="9525">
            <a:noFill/>
            <a:miter lim="800000"/>
            <a:headEnd/>
            <a:tailEnd/>
          </a:ln>
        </p:spPr>
      </p:pic>
      <p:sp>
        <p:nvSpPr>
          <p:cNvPr id="5" name="TextBox 4"/>
          <p:cNvSpPr txBox="1"/>
          <p:nvPr/>
        </p:nvSpPr>
        <p:spPr>
          <a:xfrm>
            <a:off x="533400" y="5029200"/>
            <a:ext cx="8153400" cy="461665"/>
          </a:xfrm>
          <a:prstGeom prst="rect">
            <a:avLst/>
          </a:prstGeom>
          <a:noFill/>
        </p:spPr>
        <p:txBody>
          <a:bodyPr wrap="square" rtlCol="0">
            <a:spAutoFit/>
          </a:bodyPr>
          <a:lstStyle/>
          <a:p>
            <a:r>
              <a:rPr lang="en-US" sz="2400" b="1" dirty="0" smtClean="0"/>
              <a:t>Patent ductus arteriosus: </a:t>
            </a:r>
            <a:r>
              <a:rPr lang="en-US" sz="2400" dirty="0" smtClean="0"/>
              <a:t> Lack of obliteration of distal left arch </a:t>
            </a:r>
            <a:endParaRPr lang="en-US" sz="2400" b="1"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Abnormal origin of RCA</a:t>
            </a:r>
            <a:endParaRPr lang="en-US" dirty="0"/>
          </a:p>
        </p:txBody>
      </p:sp>
      <p:sp>
        <p:nvSpPr>
          <p:cNvPr id="3" name="Content Placeholder 2"/>
          <p:cNvSpPr>
            <a:spLocks noGrp="1"/>
          </p:cNvSpPr>
          <p:nvPr>
            <p:ph idx="1"/>
          </p:nvPr>
        </p:nvSpPr>
        <p:spPr/>
        <p:txBody>
          <a:bodyPr>
            <a:normAutofit/>
          </a:bodyPr>
          <a:lstStyle/>
          <a:p>
            <a:r>
              <a:rPr lang="en-US" sz="2400" dirty="0" smtClean="0"/>
              <a:t>RCA formed by distal portion of right dorsal aorta and 7</a:t>
            </a:r>
            <a:r>
              <a:rPr lang="en-US" sz="2400" baseline="30000" dirty="0" smtClean="0"/>
              <a:t>th</a:t>
            </a:r>
            <a:r>
              <a:rPr lang="en-US" sz="2400" dirty="0" smtClean="0"/>
              <a:t> intersegmental artery, the right 4</a:t>
            </a:r>
            <a:r>
              <a:rPr lang="en-US" sz="2400" baseline="30000" dirty="0" smtClean="0"/>
              <a:t>th</a:t>
            </a:r>
            <a:r>
              <a:rPr lang="en-US" sz="2400" dirty="0" smtClean="0"/>
              <a:t> aortic arch and proximal part of right dorsal aorta disappears</a:t>
            </a:r>
            <a:endParaRPr lang="en-US" sz="24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Abnormal origin of RCA</a:t>
            </a:r>
            <a:endParaRPr lang="en-US" dirty="0"/>
          </a:p>
        </p:txBody>
      </p:sp>
      <p:pic>
        <p:nvPicPr>
          <p:cNvPr id="4" name="Content Placeholder 3" descr="DSRXQGHV--516411-3-JPG.jpg"/>
          <p:cNvPicPr>
            <a:picLocks noGrp="1" noChangeAspect="1"/>
          </p:cNvPicPr>
          <p:nvPr>
            <p:ph idx="1"/>
          </p:nvPr>
        </p:nvPicPr>
        <p:blipFill>
          <a:blip r:embed="rId2" cstate="print"/>
          <a:stretch>
            <a:fillRect/>
          </a:stretch>
        </p:blipFill>
        <p:spPr>
          <a:xfrm>
            <a:off x="0" y="2133600"/>
            <a:ext cx="9144000" cy="4419600"/>
          </a:xfr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Double aortic arch </a:t>
            </a:r>
            <a:endParaRPr lang="en-US" dirty="0"/>
          </a:p>
        </p:txBody>
      </p:sp>
      <p:pic>
        <p:nvPicPr>
          <p:cNvPr id="1026" name="Picture 2" descr="D:\Cardiology\Academics\Presentation\Embryology\pictures\photo_2021-03-02_09-15-39.jpg"/>
          <p:cNvPicPr>
            <a:picLocks noGrp="1" noChangeAspect="1" noChangeArrowheads="1"/>
          </p:cNvPicPr>
          <p:nvPr>
            <p:ph idx="1"/>
          </p:nvPr>
        </p:nvPicPr>
        <p:blipFill>
          <a:blip r:embed="rId3" cstate="print"/>
          <a:srcRect/>
          <a:stretch>
            <a:fillRect/>
          </a:stretch>
        </p:blipFill>
        <p:spPr bwMode="auto">
          <a:xfrm>
            <a:off x="3962400" y="1447800"/>
            <a:ext cx="5181600" cy="3947656"/>
          </a:xfrm>
          <a:prstGeom prst="rect">
            <a:avLst/>
          </a:prstGeom>
          <a:noFill/>
        </p:spPr>
      </p:pic>
      <p:sp>
        <p:nvSpPr>
          <p:cNvPr id="5" name="TextBox 4"/>
          <p:cNvSpPr txBox="1"/>
          <p:nvPr/>
        </p:nvSpPr>
        <p:spPr>
          <a:xfrm>
            <a:off x="914400" y="2057400"/>
            <a:ext cx="2362200" cy="3785652"/>
          </a:xfrm>
          <a:prstGeom prst="rect">
            <a:avLst/>
          </a:prstGeom>
          <a:noFill/>
        </p:spPr>
        <p:txBody>
          <a:bodyPr wrap="square" rtlCol="0">
            <a:spAutoFit/>
          </a:bodyPr>
          <a:lstStyle/>
          <a:p>
            <a:pPr>
              <a:buFont typeface="Arial" pitchFamily="34" charset="0"/>
              <a:buChar char="•"/>
            </a:pPr>
            <a:r>
              <a:rPr lang="en-US" sz="2000" b="1" dirty="0" smtClean="0"/>
              <a:t>Double Aortic arch</a:t>
            </a:r>
            <a:r>
              <a:rPr lang="en-US" sz="2000" dirty="0" smtClean="0"/>
              <a:t>: Right dorsal aorta persists between the origin of 7</a:t>
            </a:r>
            <a:r>
              <a:rPr lang="en-US" sz="2000" baseline="30000" dirty="0" smtClean="0"/>
              <a:t>th</a:t>
            </a:r>
            <a:r>
              <a:rPr lang="en-US" sz="2000" dirty="0" smtClean="0"/>
              <a:t> intersegmental artery and its junction with left dorsal aorta  </a:t>
            </a:r>
          </a:p>
          <a:p>
            <a:pPr>
              <a:buFont typeface="Arial" pitchFamily="34" charset="0"/>
              <a:buChar char="•"/>
            </a:pPr>
            <a:r>
              <a:rPr lang="en-US" sz="2000" dirty="0" smtClean="0"/>
              <a:t> No brachiocephalic artery </a:t>
            </a:r>
          </a:p>
          <a:p>
            <a:pPr>
              <a:buFont typeface="Arial" pitchFamily="34" charset="0"/>
              <a:buChar char="•"/>
            </a:pPr>
            <a:r>
              <a:rPr lang="en-US" sz="2000" dirty="0" smtClean="0"/>
              <a:t>Vascular ring</a:t>
            </a:r>
          </a:p>
          <a:p>
            <a:endParaRPr lang="en-US" sz="20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Conduction system </a:t>
            </a:r>
            <a:endParaRPr lang="en-US" dirty="0"/>
          </a:p>
        </p:txBody>
      </p:sp>
      <p:sp>
        <p:nvSpPr>
          <p:cNvPr id="3" name="Content Placeholder 2"/>
          <p:cNvSpPr>
            <a:spLocks noGrp="1"/>
          </p:cNvSpPr>
          <p:nvPr>
            <p:ph idx="1"/>
          </p:nvPr>
        </p:nvSpPr>
        <p:spPr/>
        <p:txBody>
          <a:bodyPr>
            <a:normAutofit fontScale="92500" lnSpcReduction="10000"/>
          </a:bodyPr>
          <a:lstStyle/>
          <a:p>
            <a:r>
              <a:rPr lang="en-US" sz="2200" dirty="0" smtClean="0"/>
              <a:t>Primary myocardium, found in the early heart tube, gives rise to contracting myocardium and the conducting myocardium(nodal and ventricular conducting tissues)</a:t>
            </a:r>
          </a:p>
          <a:p>
            <a:endParaRPr lang="en-US" sz="2200" dirty="0" smtClean="0"/>
          </a:p>
          <a:p>
            <a:r>
              <a:rPr lang="en-US" sz="2200" dirty="0" smtClean="0"/>
              <a:t>The embryological origin of SA and AV node is not clear </a:t>
            </a:r>
          </a:p>
          <a:p>
            <a:endParaRPr lang="en-US" sz="2200" dirty="0" smtClean="0"/>
          </a:p>
          <a:p>
            <a:r>
              <a:rPr lang="en-US" sz="2200" dirty="0" smtClean="0"/>
              <a:t>The ventricular conduction system starts with formation of an encircling ring of conducting myocardial tissue around the bi-ventricular foramen.</a:t>
            </a:r>
          </a:p>
          <a:p>
            <a:endParaRPr lang="en-US" sz="2200" dirty="0" smtClean="0"/>
          </a:p>
          <a:p>
            <a:r>
              <a:rPr lang="en-US" sz="2200" dirty="0" smtClean="0"/>
              <a:t>The dorsal portion will become the Bundle of His.</a:t>
            </a:r>
          </a:p>
          <a:p>
            <a:endParaRPr lang="en-US" sz="2200" dirty="0" smtClean="0"/>
          </a:p>
          <a:p>
            <a:r>
              <a:rPr lang="en-US" sz="2200" dirty="0" smtClean="0"/>
              <a:t>The portion of the ring covering the septum will become left and right bundle branches </a:t>
            </a:r>
          </a:p>
          <a:p>
            <a:pPr>
              <a:buNone/>
            </a:pPr>
            <a:endParaRPr lang="en-US" sz="22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of pericardial sac </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The right and left intracelomic cavities approach the midline as the two tubes are fusing into a medial tube (day 21)</a:t>
            </a:r>
          </a:p>
          <a:p>
            <a:endParaRPr lang="en-US" dirty="0" smtClean="0"/>
          </a:p>
          <a:p>
            <a:r>
              <a:rPr lang="en-US" dirty="0" smtClean="0"/>
              <a:t>The ventral mesoderm immediately absorbs, the dorsal mesoderm persists until day 25</a:t>
            </a:r>
          </a:p>
          <a:p>
            <a:endParaRPr lang="en-US" dirty="0" smtClean="0"/>
          </a:p>
          <a:p>
            <a:r>
              <a:rPr lang="en-US" dirty="0" smtClean="0"/>
              <a:t>After the mesoderm is absorbed the heart becomes suspended from cranial to caudal ends</a:t>
            </a:r>
          </a:p>
          <a:p>
            <a:endParaRPr lang="en-US" dirty="0" smtClean="0"/>
          </a:p>
          <a:p>
            <a:r>
              <a:rPr lang="en-US" dirty="0" smtClean="0"/>
              <a:t>The band of connective tissue grows from the epicardium into the atrioventricular junction when the heart is four chambered, resulting in </a:t>
            </a:r>
            <a:r>
              <a:rPr lang="en-US" dirty="0" smtClean="0"/>
              <a:t>separation </a:t>
            </a:r>
            <a:r>
              <a:rPr lang="en-US" dirty="0" smtClean="0"/>
              <a:t>of atrial and ventricular myocardium</a:t>
            </a:r>
          </a:p>
          <a:p>
            <a:endParaRPr lang="en-US" dirty="0" smtClean="0"/>
          </a:p>
          <a:p>
            <a:r>
              <a:rPr lang="en-US" dirty="0" smtClean="0"/>
              <a:t>Thus Bundle of His remains as only electrical  connection between atria and ventricle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Summing it up </a:t>
            </a:r>
            <a:endParaRPr lang="en-US" dirty="0"/>
          </a:p>
        </p:txBody>
      </p:sp>
      <p:pic>
        <p:nvPicPr>
          <p:cNvPr id="4" name="Content Placeholder 3" descr="photo_2021-03-04_10-02-36.jpg"/>
          <p:cNvPicPr>
            <a:picLocks noGrp="1" noChangeAspect="1"/>
          </p:cNvPicPr>
          <p:nvPr>
            <p:ph idx="1"/>
          </p:nvPr>
        </p:nvPicPr>
        <p:blipFill>
          <a:blip r:embed="rId2" cstate="print"/>
          <a:stretch>
            <a:fillRect/>
          </a:stretch>
        </p:blipFill>
        <p:spPr>
          <a:xfrm>
            <a:off x="1295400" y="1500882"/>
            <a:ext cx="6705600" cy="5357118"/>
          </a:xfr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Summing it up </a:t>
            </a:r>
            <a:endParaRPr lang="en-US" dirty="0"/>
          </a:p>
        </p:txBody>
      </p:sp>
      <p:pic>
        <p:nvPicPr>
          <p:cNvPr id="4" name="Content Placeholder 3" descr="photo_2021-03-04_10-05-26.jpg"/>
          <p:cNvPicPr>
            <a:picLocks noGrp="1" noChangeAspect="1"/>
          </p:cNvPicPr>
          <p:nvPr>
            <p:ph idx="1"/>
          </p:nvPr>
        </p:nvPicPr>
        <p:blipFill>
          <a:blip r:embed="rId2" cstate="print"/>
          <a:stretch>
            <a:fillRect/>
          </a:stretch>
        </p:blipFill>
        <p:spPr>
          <a:xfrm>
            <a:off x="1219200" y="1447800"/>
            <a:ext cx="6477000" cy="54102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p:pic>
        <p:nvPicPr>
          <p:cNvPr id="4" name="Content Placeholder 3" descr="Advanced_Heart_Development_Timeline.jpg"/>
          <p:cNvPicPr>
            <a:picLocks noGrp="1" noChangeAspect="1"/>
          </p:cNvPicPr>
          <p:nvPr>
            <p:ph idx="1"/>
          </p:nvPr>
        </p:nvPicPr>
        <p:blipFill>
          <a:blip r:embed="rId2" cstate="print"/>
          <a:stretch>
            <a:fillRect/>
          </a:stretch>
        </p:blipFill>
        <p:spPr>
          <a:xfrm>
            <a:off x="-1" y="2438400"/>
            <a:ext cx="9144001" cy="4419600"/>
          </a:xfr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Summing it up </a:t>
            </a:r>
            <a:endParaRPr lang="en-US" dirty="0"/>
          </a:p>
        </p:txBody>
      </p:sp>
      <p:pic>
        <p:nvPicPr>
          <p:cNvPr id="5" name="Content Placeholder 4" descr="photo_2021-03-04_10-09-06.jpg"/>
          <p:cNvPicPr>
            <a:picLocks noGrp="1" noChangeAspect="1"/>
          </p:cNvPicPr>
          <p:nvPr>
            <p:ph idx="1"/>
          </p:nvPr>
        </p:nvPicPr>
        <p:blipFill>
          <a:blip r:embed="rId2" cstate="print"/>
          <a:stretch>
            <a:fillRect/>
          </a:stretch>
        </p:blipFill>
        <p:spPr>
          <a:xfrm>
            <a:off x="1278729" y="1600200"/>
            <a:ext cx="6569871" cy="5257800"/>
          </a:xfr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Summing it up </a:t>
            </a:r>
            <a:endParaRPr lang="en-US" dirty="0"/>
          </a:p>
        </p:txBody>
      </p:sp>
      <p:pic>
        <p:nvPicPr>
          <p:cNvPr id="6" name="Content Placeholder 5" descr="photo_2021-03-04_10-07-48.jpg"/>
          <p:cNvPicPr>
            <a:picLocks noGrp="1" noChangeAspect="1"/>
          </p:cNvPicPr>
          <p:nvPr>
            <p:ph idx="1"/>
          </p:nvPr>
        </p:nvPicPr>
        <p:blipFill>
          <a:blip r:embed="rId2" cstate="print"/>
          <a:stretch>
            <a:fillRect/>
          </a:stretch>
        </p:blipFill>
        <p:spPr>
          <a:xfrm>
            <a:off x="1250191" y="1600200"/>
            <a:ext cx="6293609" cy="5257800"/>
          </a:xfr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Summing it up </a:t>
            </a:r>
            <a:endParaRPr lang="en-US" dirty="0"/>
          </a:p>
        </p:txBody>
      </p:sp>
      <p:graphicFrame>
        <p:nvGraphicFramePr>
          <p:cNvPr id="4" name="Content Placeholder 3"/>
          <p:cNvGraphicFramePr>
            <a:graphicFrameLocks noGrp="1"/>
          </p:cNvGraphicFramePr>
          <p:nvPr>
            <p:ph idx="1"/>
          </p:nvPr>
        </p:nvGraphicFramePr>
        <p:xfrm>
          <a:off x="304800" y="1447799"/>
          <a:ext cx="8686800" cy="5224026"/>
        </p:xfrm>
        <a:graphic>
          <a:graphicData uri="http://schemas.openxmlformats.org/drawingml/2006/table">
            <a:tbl>
              <a:tblPr firstRow="1" bandRow="1">
                <a:tableStyleId>{5C22544A-7EE6-4342-B048-85BDC9FD1C3A}</a:tableStyleId>
              </a:tblPr>
              <a:tblGrid>
                <a:gridCol w="2311167"/>
                <a:gridCol w="2916999"/>
                <a:gridCol w="3458634"/>
              </a:tblGrid>
              <a:tr h="522640">
                <a:tc>
                  <a:txBody>
                    <a:bodyPr/>
                    <a:lstStyle/>
                    <a:p>
                      <a:r>
                        <a:rPr lang="en-US" dirty="0" smtClean="0"/>
                        <a:t>Segment </a:t>
                      </a:r>
                      <a:endParaRPr lang="en-US" dirty="0"/>
                    </a:p>
                  </a:txBody>
                  <a:tcPr/>
                </a:tc>
                <a:tc>
                  <a:txBody>
                    <a:bodyPr/>
                    <a:lstStyle/>
                    <a:p>
                      <a:r>
                        <a:rPr lang="en-US" dirty="0" smtClean="0"/>
                        <a:t>Derivative</a:t>
                      </a:r>
                      <a:r>
                        <a:rPr lang="en-US" baseline="0" dirty="0" smtClean="0"/>
                        <a:t> </a:t>
                      </a:r>
                      <a:endParaRPr lang="en-US" dirty="0"/>
                    </a:p>
                  </a:txBody>
                  <a:tcPr/>
                </a:tc>
                <a:tc>
                  <a:txBody>
                    <a:bodyPr/>
                    <a:lstStyle/>
                    <a:p>
                      <a:r>
                        <a:rPr lang="en-US" dirty="0" smtClean="0"/>
                        <a:t>Remark</a:t>
                      </a:r>
                      <a:endParaRPr lang="en-US" dirty="0"/>
                    </a:p>
                  </a:txBody>
                  <a:tcPr/>
                </a:tc>
              </a:tr>
              <a:tr h="851156">
                <a:tc>
                  <a:txBody>
                    <a:bodyPr/>
                    <a:lstStyle/>
                    <a:p>
                      <a:r>
                        <a:rPr lang="en-US" dirty="0" smtClean="0"/>
                        <a:t>Sinus</a:t>
                      </a:r>
                      <a:r>
                        <a:rPr lang="en-US" baseline="0" dirty="0" smtClean="0"/>
                        <a:t> Venosi</a:t>
                      </a:r>
                      <a:endParaRPr lang="en-US" dirty="0"/>
                    </a:p>
                  </a:txBody>
                  <a:tcPr/>
                </a:tc>
                <a:tc>
                  <a:txBody>
                    <a:bodyPr/>
                    <a:lstStyle/>
                    <a:p>
                      <a:r>
                        <a:rPr lang="en-US" dirty="0" smtClean="0"/>
                        <a:t>SVC/IVC,</a:t>
                      </a:r>
                      <a:r>
                        <a:rPr lang="en-US" baseline="0" dirty="0" smtClean="0"/>
                        <a:t> smooth venous portions of both atria </a:t>
                      </a:r>
                      <a:endParaRPr lang="en-US" dirty="0"/>
                    </a:p>
                  </a:txBody>
                  <a:tcPr/>
                </a:tc>
                <a:tc>
                  <a:txBody>
                    <a:bodyPr/>
                    <a:lstStyle/>
                    <a:p>
                      <a:r>
                        <a:rPr lang="en-US" dirty="0" smtClean="0"/>
                        <a:t>Separated by common atrium by</a:t>
                      </a:r>
                      <a:r>
                        <a:rPr lang="en-US" baseline="0" dirty="0" smtClean="0"/>
                        <a:t> sinoatrial grove</a:t>
                      </a:r>
                      <a:endParaRPr lang="en-US" dirty="0"/>
                    </a:p>
                  </a:txBody>
                  <a:tcPr/>
                </a:tc>
              </a:tr>
              <a:tr h="851156">
                <a:tc>
                  <a:txBody>
                    <a:bodyPr/>
                    <a:lstStyle/>
                    <a:p>
                      <a:r>
                        <a:rPr lang="en-US" dirty="0" smtClean="0"/>
                        <a:t>Common atrium</a:t>
                      </a:r>
                      <a:r>
                        <a:rPr lang="en-US" baseline="0" dirty="0" smtClean="0"/>
                        <a:t> </a:t>
                      </a:r>
                      <a:endParaRPr lang="en-US" dirty="0"/>
                    </a:p>
                  </a:txBody>
                  <a:tcPr/>
                </a:tc>
                <a:tc>
                  <a:txBody>
                    <a:bodyPr/>
                    <a:lstStyle/>
                    <a:p>
                      <a:r>
                        <a:rPr lang="en-US" dirty="0" smtClean="0"/>
                        <a:t>Right and left atrial appendages</a:t>
                      </a:r>
                      <a:r>
                        <a:rPr lang="en-US" baseline="0" dirty="0" smtClean="0"/>
                        <a:t> </a:t>
                      </a:r>
                      <a:endParaRPr lang="en-US" dirty="0"/>
                    </a:p>
                  </a:txBody>
                  <a:tcPr/>
                </a:tc>
                <a:tc>
                  <a:txBody>
                    <a:bodyPr/>
                    <a:lstStyle/>
                    <a:p>
                      <a:r>
                        <a:rPr lang="en-US" dirty="0" smtClean="0"/>
                        <a:t>Separated</a:t>
                      </a:r>
                      <a:r>
                        <a:rPr lang="en-US" baseline="0" dirty="0" smtClean="0"/>
                        <a:t> from the primitive ventricle by AV canal. </a:t>
                      </a:r>
                      <a:endParaRPr lang="en-US" dirty="0"/>
                    </a:p>
                  </a:txBody>
                  <a:tcPr/>
                </a:tc>
              </a:tr>
              <a:tr h="1164740">
                <a:tc>
                  <a:txBody>
                    <a:bodyPr/>
                    <a:lstStyle/>
                    <a:p>
                      <a:r>
                        <a:rPr lang="en-US" dirty="0" smtClean="0"/>
                        <a:t>Inlet segment</a:t>
                      </a:r>
                      <a:r>
                        <a:rPr lang="en-US" baseline="0" dirty="0" smtClean="0"/>
                        <a:t> (Primitive ventricle)</a:t>
                      </a:r>
                      <a:endParaRPr lang="en-US" dirty="0"/>
                    </a:p>
                  </a:txBody>
                  <a:tcPr/>
                </a:tc>
                <a:tc>
                  <a:txBody>
                    <a:bodyPr/>
                    <a:lstStyle/>
                    <a:p>
                      <a:r>
                        <a:rPr lang="en-US" dirty="0" smtClean="0"/>
                        <a:t>Apical and inlet portions of LV</a:t>
                      </a:r>
                      <a:endParaRPr lang="en-US" dirty="0"/>
                    </a:p>
                  </a:txBody>
                  <a:tcPr/>
                </a:tc>
                <a:tc>
                  <a:txBody>
                    <a:bodyPr/>
                    <a:lstStyle/>
                    <a:p>
                      <a:r>
                        <a:rPr lang="en-US" baseline="0" dirty="0" smtClean="0"/>
                        <a:t>Separated from outlet segment (bulbus cordis )by primary interventricular foramen (bulboventricular foramen)</a:t>
                      </a:r>
                      <a:endParaRPr lang="en-US" dirty="0"/>
                    </a:p>
                  </a:txBody>
                  <a:tcPr/>
                </a:tc>
              </a:tr>
              <a:tr h="895954">
                <a:tc>
                  <a:txBody>
                    <a:bodyPr/>
                    <a:lstStyle/>
                    <a:p>
                      <a:r>
                        <a:rPr lang="en-US" dirty="0" smtClean="0"/>
                        <a:t>Outlet segment (Bulbus cordis, conus)</a:t>
                      </a:r>
                      <a:endParaRPr lang="en-US" dirty="0"/>
                    </a:p>
                  </a:txBody>
                  <a:tcPr/>
                </a:tc>
                <a:tc>
                  <a:txBody>
                    <a:bodyPr/>
                    <a:lstStyle/>
                    <a:p>
                      <a:r>
                        <a:rPr lang="en-US" dirty="0" smtClean="0"/>
                        <a:t>Apical and inlet</a:t>
                      </a:r>
                      <a:r>
                        <a:rPr lang="en-US" baseline="0" dirty="0" smtClean="0"/>
                        <a:t> portions of RV outlet of both RV and LV</a:t>
                      </a:r>
                      <a:endParaRPr lang="en-US" dirty="0"/>
                    </a:p>
                  </a:txBody>
                  <a:tcPr/>
                </a:tc>
                <a:tc>
                  <a:txBody>
                    <a:bodyPr/>
                    <a:lstStyle/>
                    <a:p>
                      <a:r>
                        <a:rPr lang="en-US" dirty="0" smtClean="0"/>
                        <a:t>Contionous with truncus arteriosus</a:t>
                      </a:r>
                      <a:endParaRPr lang="en-US" dirty="0"/>
                    </a:p>
                  </a:txBody>
                  <a:tcPr/>
                </a:tc>
              </a:tr>
              <a:tr h="895954">
                <a:tc>
                  <a:txBody>
                    <a:bodyPr/>
                    <a:lstStyle/>
                    <a:p>
                      <a:r>
                        <a:rPr lang="en-US" dirty="0" smtClean="0"/>
                        <a:t>Truncus</a:t>
                      </a:r>
                      <a:r>
                        <a:rPr lang="en-US" baseline="0" dirty="0" smtClean="0"/>
                        <a:t> arteriosus proper and aortic sac </a:t>
                      </a:r>
                      <a:endParaRPr lang="en-US" dirty="0"/>
                    </a:p>
                  </a:txBody>
                  <a:tcPr/>
                </a:tc>
                <a:tc>
                  <a:txBody>
                    <a:bodyPr/>
                    <a:lstStyle/>
                    <a:p>
                      <a:r>
                        <a:rPr lang="en-US" dirty="0" smtClean="0"/>
                        <a:t>Proximal great arteries</a:t>
                      </a:r>
                      <a:r>
                        <a:rPr lang="en-US" baseline="0" dirty="0" smtClean="0"/>
                        <a:t> and paired aortic arches</a:t>
                      </a:r>
                      <a:endParaRPr lang="en-US" dirty="0"/>
                    </a:p>
                  </a:txBody>
                  <a:tcPr/>
                </a:tc>
                <a:tc>
                  <a:txBody>
                    <a:bodyPr/>
                    <a:lstStyle/>
                    <a:p>
                      <a:r>
                        <a:rPr lang="en-US" dirty="0" smtClean="0"/>
                        <a:t>Initially</a:t>
                      </a:r>
                      <a:r>
                        <a:rPr lang="en-US" baseline="0" dirty="0" smtClean="0"/>
                        <a:t> located in branchial mesenchyme; after looping becomes intrapricardial</a:t>
                      </a:r>
                      <a:endParaRPr lang="en-US" dirty="0"/>
                    </a:p>
                  </a:txBody>
                  <a:tcPr/>
                </a:tc>
              </a:tr>
            </a:tbl>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1189038"/>
          </a:xfrm>
        </p:spPr>
        <p:txBody>
          <a:bodyPr/>
          <a:lstStyle/>
          <a:p>
            <a:r>
              <a:rPr lang="en-US" dirty="0" smtClean="0"/>
              <a:t>The cardiac anlage</a:t>
            </a:r>
            <a:endParaRPr lang="en-US" dirty="0"/>
          </a:p>
        </p:txBody>
      </p:sp>
      <p:pic>
        <p:nvPicPr>
          <p:cNvPr id="4" name="Content Placeholder 3" descr="photo_2021-03-04_10-10-46.jpg"/>
          <p:cNvPicPr>
            <a:picLocks noGrp="1" noChangeAspect="1"/>
          </p:cNvPicPr>
          <p:nvPr>
            <p:ph idx="1"/>
          </p:nvPr>
        </p:nvPicPr>
        <p:blipFill>
          <a:blip r:embed="rId2" cstate="print"/>
          <a:stretch>
            <a:fillRect/>
          </a:stretch>
        </p:blipFill>
        <p:spPr>
          <a:xfrm>
            <a:off x="1371600" y="1501358"/>
            <a:ext cx="6477000" cy="5356642"/>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smtClean="0"/>
              <a:t>Recap</a:t>
            </a:r>
            <a:endParaRPr lang="en-US" dirty="0"/>
          </a:p>
        </p:txBody>
      </p:sp>
      <p:pic>
        <p:nvPicPr>
          <p:cNvPr id="4" name="Content Placeholder 3" descr="F1.large.jpg"/>
          <p:cNvPicPr>
            <a:picLocks noGrp="1" noChangeAspect="1"/>
          </p:cNvPicPr>
          <p:nvPr>
            <p:ph idx="1"/>
          </p:nvPr>
        </p:nvPicPr>
        <p:blipFill>
          <a:blip r:embed="rId2" cstate="print"/>
          <a:stretch>
            <a:fillRect/>
          </a:stretch>
        </p:blipFill>
        <p:spPr>
          <a:xfrm>
            <a:off x="838200" y="1611901"/>
            <a:ext cx="7696200" cy="5246099"/>
          </a:xfrm>
        </p:spPr>
      </p:pic>
      <p:sp>
        <p:nvSpPr>
          <p:cNvPr id="7" name="TextBox 6"/>
          <p:cNvSpPr txBox="1"/>
          <p:nvPr/>
        </p:nvSpPr>
        <p:spPr>
          <a:xfrm>
            <a:off x="762000" y="990600"/>
            <a:ext cx="7239000" cy="584775"/>
          </a:xfrm>
          <a:prstGeom prst="rect">
            <a:avLst/>
          </a:prstGeom>
          <a:noFill/>
        </p:spPr>
        <p:txBody>
          <a:bodyPr wrap="square" rtlCol="0">
            <a:spAutoFit/>
          </a:bodyPr>
          <a:lstStyle/>
          <a:p>
            <a:r>
              <a:rPr lang="en-US" sz="3200" dirty="0" smtClean="0"/>
              <a:t>Progenitor cells </a:t>
            </a:r>
            <a:endParaRPr lang="en-US" sz="3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p:pic>
        <p:nvPicPr>
          <p:cNvPr id="4" name="Content Placeholder 3" descr="derivatives.PNG"/>
          <p:cNvPicPr>
            <a:picLocks noGrp="1" noChangeAspect="1"/>
          </p:cNvPicPr>
          <p:nvPr>
            <p:ph idx="1"/>
          </p:nvPr>
        </p:nvPicPr>
        <p:blipFill>
          <a:blip r:embed="rId2" cstate="print"/>
          <a:stretch>
            <a:fillRect/>
          </a:stretch>
        </p:blipFill>
        <p:spPr>
          <a:xfrm>
            <a:off x="-8759" y="2133600"/>
            <a:ext cx="9154511" cy="4724400"/>
          </a:xfrm>
        </p:spPr>
      </p:pic>
      <p:sp>
        <p:nvSpPr>
          <p:cNvPr id="6" name="TextBox 5"/>
          <p:cNvSpPr txBox="1"/>
          <p:nvPr/>
        </p:nvSpPr>
        <p:spPr>
          <a:xfrm>
            <a:off x="609600" y="1143000"/>
            <a:ext cx="7543800" cy="646331"/>
          </a:xfrm>
          <a:prstGeom prst="rect">
            <a:avLst/>
          </a:prstGeom>
          <a:noFill/>
        </p:spPr>
        <p:txBody>
          <a:bodyPr wrap="square" rtlCol="0">
            <a:spAutoFit/>
          </a:bodyPr>
          <a:lstStyle/>
          <a:p>
            <a:r>
              <a:rPr lang="en-US" sz="3600" dirty="0" smtClean="0"/>
              <a:t>Heart fields</a:t>
            </a:r>
            <a:endParaRPr lang="en-US" sz="3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a:t>
            </a:r>
            <a:endParaRPr lang="en-US" dirty="0"/>
          </a:p>
        </p:txBody>
      </p:sp>
      <p:sp>
        <p:nvSpPr>
          <p:cNvPr id="3" name="Content Placeholder 2"/>
          <p:cNvSpPr>
            <a:spLocks noGrp="1"/>
          </p:cNvSpPr>
          <p:nvPr>
            <p:ph idx="1"/>
          </p:nvPr>
        </p:nvSpPr>
        <p:spPr/>
        <p:txBody>
          <a:bodyPr>
            <a:normAutofit/>
          </a:bodyPr>
          <a:lstStyle/>
          <a:p>
            <a:r>
              <a:rPr lang="en-US" sz="2400" dirty="0" smtClean="0"/>
              <a:t>Atrioventricular canal  development </a:t>
            </a:r>
          </a:p>
          <a:p>
            <a:endParaRPr lang="en-US" sz="2400" dirty="0" smtClean="0"/>
          </a:p>
          <a:p>
            <a:r>
              <a:rPr lang="en-US" sz="2400" dirty="0" smtClean="0"/>
              <a:t>Conotruncal development and associated anomalies </a:t>
            </a:r>
          </a:p>
          <a:p>
            <a:endParaRPr lang="en-US" sz="2400" dirty="0" smtClean="0"/>
          </a:p>
          <a:p>
            <a:r>
              <a:rPr lang="en-US" sz="2400" dirty="0" smtClean="0"/>
              <a:t>Aortic arches development </a:t>
            </a:r>
          </a:p>
          <a:p>
            <a:pPr>
              <a:buNone/>
            </a:pPr>
            <a:endParaRPr lang="en-US" sz="2400" dirty="0" smtClean="0"/>
          </a:p>
          <a:p>
            <a:r>
              <a:rPr lang="en-US" sz="2400" dirty="0" smtClean="0"/>
              <a:t>Conduction system development</a:t>
            </a:r>
          </a:p>
          <a:p>
            <a:endParaRPr lang="en-US" sz="2400" dirty="0" smtClean="0"/>
          </a:p>
          <a:p>
            <a:r>
              <a:rPr lang="en-US" sz="2400" dirty="0" smtClean="0"/>
              <a:t>Pericardial sac development  </a:t>
            </a:r>
          </a:p>
          <a:p>
            <a:endParaRPr lang="en-US" sz="2400" dirty="0" smtClean="0"/>
          </a:p>
          <a:p>
            <a:endParaRPr lang="en-US" sz="24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712</TotalTime>
  <Words>1926</Words>
  <Application>Microsoft Office PowerPoint</Application>
  <PresentationFormat>On-screen Show (4:3)</PresentationFormat>
  <Paragraphs>287</Paragraphs>
  <Slides>63</Slides>
  <Notes>2</Notes>
  <HiddenSlides>0</HiddenSlides>
  <MMClips>1</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Office Theme</vt:lpstr>
      <vt:lpstr>Cardiovascular Embryology-II</vt:lpstr>
      <vt:lpstr>Recap of key points</vt:lpstr>
      <vt:lpstr>Recap</vt:lpstr>
      <vt:lpstr>Recap</vt:lpstr>
      <vt:lpstr>Recap</vt:lpstr>
      <vt:lpstr>Recap</vt:lpstr>
      <vt:lpstr>Recap</vt:lpstr>
      <vt:lpstr>Recap</vt:lpstr>
      <vt:lpstr>Outline </vt:lpstr>
      <vt:lpstr>Atrioventricular canal development </vt:lpstr>
      <vt:lpstr>Formation of Atrioventricular canal </vt:lpstr>
      <vt:lpstr>Formation of AV valves</vt:lpstr>
      <vt:lpstr>Atrioventricular canal development </vt:lpstr>
      <vt:lpstr>Formation of AV valves and PM</vt:lpstr>
      <vt:lpstr>Clinical correlates</vt:lpstr>
      <vt:lpstr>Conotruncal development and anomalies</vt:lpstr>
      <vt:lpstr>Termininology</vt:lpstr>
      <vt:lpstr>Terminologies</vt:lpstr>
      <vt:lpstr>Terminology </vt:lpstr>
      <vt:lpstr>Restivo et al (2006)</vt:lpstr>
      <vt:lpstr>Terminology</vt:lpstr>
      <vt:lpstr>Development </vt:lpstr>
      <vt:lpstr>Development </vt:lpstr>
      <vt:lpstr>Outflow region of the developing heart</vt:lpstr>
      <vt:lpstr>Slide 25</vt:lpstr>
      <vt:lpstr>Alert </vt:lpstr>
      <vt:lpstr>Conotruncal development </vt:lpstr>
      <vt:lpstr>Truncus Arteriosus</vt:lpstr>
      <vt:lpstr>Truncus Arteriosus</vt:lpstr>
      <vt:lpstr>Truncal septum</vt:lpstr>
      <vt:lpstr>Slide 31</vt:lpstr>
      <vt:lpstr>Slide 32</vt:lpstr>
      <vt:lpstr>Slide 33</vt:lpstr>
      <vt:lpstr>Slide 34</vt:lpstr>
      <vt:lpstr>Slide 35</vt:lpstr>
      <vt:lpstr>Conus cordis </vt:lpstr>
      <vt:lpstr>Conus cordis </vt:lpstr>
      <vt:lpstr>Sagital section</vt:lpstr>
      <vt:lpstr>Conotruncal development </vt:lpstr>
      <vt:lpstr>Conotruncal defects</vt:lpstr>
      <vt:lpstr>Conotruncal defects</vt:lpstr>
      <vt:lpstr>Conotruncal defects</vt:lpstr>
      <vt:lpstr>Conotruncal defects</vt:lpstr>
      <vt:lpstr>Summary </vt:lpstr>
      <vt:lpstr>Aortic arches </vt:lpstr>
      <vt:lpstr>Aortic arches </vt:lpstr>
      <vt:lpstr>Aortic arches </vt:lpstr>
      <vt:lpstr>Aortic arches </vt:lpstr>
      <vt:lpstr>Other Changes </vt:lpstr>
      <vt:lpstr>Other Changes </vt:lpstr>
      <vt:lpstr>Arterial system defects</vt:lpstr>
      <vt:lpstr>Arterial system defects</vt:lpstr>
      <vt:lpstr>Abnormal origin of RCA</vt:lpstr>
      <vt:lpstr>Abnormal origin of RCA</vt:lpstr>
      <vt:lpstr>Double aortic arch </vt:lpstr>
      <vt:lpstr>Conduction system </vt:lpstr>
      <vt:lpstr>Development of pericardial sac </vt:lpstr>
      <vt:lpstr>Summing it up </vt:lpstr>
      <vt:lpstr>Summing it up </vt:lpstr>
      <vt:lpstr>Summing it up </vt:lpstr>
      <vt:lpstr>Summing it up </vt:lpstr>
      <vt:lpstr>Summing it up </vt:lpstr>
      <vt:lpstr>The cardiac anlage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Cardiovascular Embryology-II</dc:title>
  <dc:creator>personal</dc:creator>
  <cp:lastModifiedBy>personal</cp:lastModifiedBy>
  <cp:revision>9</cp:revision>
  <dcterms:created xsi:type="dcterms:W3CDTF">2006-08-16T00:00:00Z</dcterms:created>
  <dcterms:modified xsi:type="dcterms:W3CDTF">2021-04-10T13:33:06Z</dcterms:modified>
</cp:coreProperties>
</file>